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1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8" r:id="rId1"/>
  </p:sldMasterIdLst>
  <p:notesMasterIdLst>
    <p:notesMasterId r:id="rId72"/>
  </p:notesMasterIdLst>
  <p:sldIdLst>
    <p:sldId id="256" r:id="rId2"/>
    <p:sldId id="260" r:id="rId3"/>
    <p:sldId id="259" r:id="rId4"/>
    <p:sldId id="437" r:id="rId5"/>
    <p:sldId id="385" r:id="rId6"/>
    <p:sldId id="436" r:id="rId7"/>
    <p:sldId id="446" r:id="rId8"/>
    <p:sldId id="426" r:id="rId9"/>
    <p:sldId id="334" r:id="rId10"/>
    <p:sldId id="340" r:id="rId11"/>
    <p:sldId id="429" r:id="rId12"/>
    <p:sldId id="445" r:id="rId13"/>
    <p:sldId id="384" r:id="rId14"/>
    <p:sldId id="390" r:id="rId15"/>
    <p:sldId id="391" r:id="rId16"/>
    <p:sldId id="393" r:id="rId17"/>
    <p:sldId id="392" r:id="rId18"/>
    <p:sldId id="344" r:id="rId19"/>
    <p:sldId id="438" r:id="rId20"/>
    <p:sldId id="434" r:id="rId21"/>
    <p:sldId id="401" r:id="rId22"/>
    <p:sldId id="398" r:id="rId23"/>
    <p:sldId id="408" r:id="rId24"/>
    <p:sldId id="428" r:id="rId25"/>
    <p:sldId id="395" r:id="rId26"/>
    <p:sldId id="379" r:id="rId27"/>
    <p:sldId id="345" r:id="rId28"/>
    <p:sldId id="400" r:id="rId29"/>
    <p:sldId id="396" r:id="rId30"/>
    <p:sldId id="397" r:id="rId31"/>
    <p:sldId id="453" r:id="rId32"/>
    <p:sldId id="367" r:id="rId33"/>
    <p:sldId id="406" r:id="rId34"/>
    <p:sldId id="404" r:id="rId35"/>
    <p:sldId id="365" r:id="rId36"/>
    <p:sldId id="366" r:id="rId37"/>
    <p:sldId id="449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451" r:id="rId46"/>
    <p:sldId id="452" r:id="rId47"/>
    <p:sldId id="353" r:id="rId48"/>
    <p:sldId id="356" r:id="rId49"/>
    <p:sldId id="355" r:id="rId50"/>
    <p:sldId id="354" r:id="rId51"/>
    <p:sldId id="358" r:id="rId52"/>
    <p:sldId id="424" r:id="rId53"/>
    <p:sldId id="435" r:id="rId54"/>
    <p:sldId id="359" r:id="rId55"/>
    <p:sldId id="421" r:id="rId56"/>
    <p:sldId id="361" r:id="rId57"/>
    <p:sldId id="442" r:id="rId58"/>
    <p:sldId id="440" r:id="rId59"/>
    <p:sldId id="443" r:id="rId60"/>
    <p:sldId id="444" r:id="rId61"/>
    <p:sldId id="410" r:id="rId62"/>
    <p:sldId id="411" r:id="rId63"/>
    <p:sldId id="412" r:id="rId64"/>
    <p:sldId id="413" r:id="rId65"/>
    <p:sldId id="414" r:id="rId66"/>
    <p:sldId id="415" r:id="rId67"/>
    <p:sldId id="416" r:id="rId68"/>
    <p:sldId id="417" r:id="rId69"/>
    <p:sldId id="418" r:id="rId70"/>
    <p:sldId id="335" r:id="rId7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36141"/>
    <a:srgbClr val="E9EDF4"/>
    <a:srgbClr val="E8EAF4"/>
    <a:srgbClr val="66CCFF"/>
    <a:srgbClr val="FF99FF"/>
    <a:srgbClr val="FFFF99"/>
    <a:srgbClr val="CEE1FE"/>
    <a:srgbClr val="E8F89A"/>
    <a:srgbClr val="C44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6989" autoAdjust="0"/>
  </p:normalViewPr>
  <p:slideViewPr>
    <p:cSldViewPr>
      <p:cViewPr varScale="1">
        <p:scale>
          <a:sx n="125" d="100"/>
          <a:sy n="125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solidFill>
          <a:srgbClr val="E8EAF4"/>
        </a:solidFill>
      </c:spPr>
    </c:sideWall>
    <c:backWall>
      <c:thickness val="0"/>
      <c:spPr>
        <a:solidFill>
          <a:srgbClr val="E8EAF4"/>
        </a:solidFill>
      </c:spPr>
    </c:backWall>
    <c:plotArea>
      <c:layout>
        <c:manualLayout>
          <c:layoutTarget val="inner"/>
          <c:xMode val="edge"/>
          <c:yMode val="edge"/>
          <c:x val="9.7006315537589843E-2"/>
          <c:y val="5.9737425867279412E-2"/>
          <c:w val="0.73958834094437398"/>
          <c:h val="0.8490135336245292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Всего, млн. руб.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2303</c:v>
                </c:pt>
                <c:pt idx="1">
                  <c:v>2408</c:v>
                </c:pt>
                <c:pt idx="2">
                  <c:v>2746</c:v>
                </c:pt>
                <c:pt idx="3">
                  <c:v>3838</c:v>
                </c:pt>
                <c:pt idx="4">
                  <c:v>4302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C4-4397-B9F2-948098F89F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Обл. бюджет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1351</c:v>
                </c:pt>
                <c:pt idx="1">
                  <c:v>1497</c:v>
                </c:pt>
                <c:pt idx="2">
                  <c:v>1724</c:v>
                </c:pt>
                <c:pt idx="3">
                  <c:v>2607</c:v>
                </c:pt>
                <c:pt idx="4">
                  <c:v>2825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C4-4397-B9F2-948098F89FB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 района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952</c:v>
                </c:pt>
                <c:pt idx="1">
                  <c:v>911</c:v>
                </c:pt>
                <c:pt idx="2">
                  <c:v>1021</c:v>
                </c:pt>
                <c:pt idx="3">
                  <c:v>1231</c:v>
                </c:pt>
                <c:pt idx="4">
                  <c:v>1477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3C4-4397-B9F2-948098F89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219392"/>
        <c:axId val="60220928"/>
        <c:axId val="0"/>
      </c:bar3DChart>
      <c:catAx>
        <c:axId val="60219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0220928"/>
        <c:crosses val="autoZero"/>
        <c:auto val="1"/>
        <c:lblAlgn val="ctr"/>
        <c:lblOffset val="100"/>
        <c:noMultiLvlLbl val="0"/>
      </c:catAx>
      <c:valAx>
        <c:axId val="60220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02193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85067257484211156"/>
          <c:y val="0.6184756691873301"/>
          <c:w val="0.14932742515788844"/>
          <c:h val="0.33514790772278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8063208771109911"/>
          <c:y val="1.3140993339068463E-2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171861728625134E-2"/>
          <c:y val="0.13384718289121716"/>
          <c:w val="0.47081671825260923"/>
          <c:h val="0.848931140574068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15"/>
          <c:cat>
            <c:strRef>
              <c:f>Лист1!$A$2:$A$9</c:f>
              <c:strCache>
                <c:ptCount val="8"/>
                <c:pt idx="0">
                  <c:v>Развитие образования - 1 035 430,0 тыс. рублей</c:v>
                </c:pt>
                <c:pt idx="1">
                  <c:v>Развитие культуры и туризма - 110 123,3 тыс. рублей</c:v>
                </c:pt>
                <c:pt idx="2">
                  <c:v>Развитие сельского хозяйства - 102 539,1 тыс. рублей</c:v>
                </c:pt>
                <c:pt idx="3">
                  <c:v>Формирование и эффективное управление муниципальной собственностью - 8 544,7 тыс. рублей</c:v>
                </c:pt>
                <c:pt idx="4">
                  <c:v>Управление муниципальными финансами - 145 095,5 тыс. рублей</c:v>
                </c:pt>
                <c:pt idx="5">
                  <c:v>Муниципальное управление - 286 004,1 тыс. рублей</c:v>
                </c:pt>
                <c:pt idx="6">
                  <c:v>Создание благоприятных условий для населения - 79 765,6 тыс. рублей</c:v>
                </c:pt>
                <c:pt idx="7">
                  <c:v>Непрограммные расходы - 5 041,2 тыс. рублей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58.4</c:v>
                </c:pt>
                <c:pt idx="1">
                  <c:v>6.2</c:v>
                </c:pt>
                <c:pt idx="2">
                  <c:v>5.8</c:v>
                </c:pt>
                <c:pt idx="3">
                  <c:v>0.5</c:v>
                </c:pt>
                <c:pt idx="4">
                  <c:v>8.1999999999999993</c:v>
                </c:pt>
                <c:pt idx="5">
                  <c:v>16.100000000000001</c:v>
                </c:pt>
                <c:pt idx="6">
                  <c:v>4.5</c:v>
                </c:pt>
                <c:pt idx="7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FF-46EC-BEB0-36AC9A77D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300" kern="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 kern="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00" kern="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kern="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 kern="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 kern="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200" kern="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200" kern="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594024447237729"/>
          <c:y val="6.1050778660765151E-2"/>
          <c:w val="0.34565534958925592"/>
          <c:h val="0.93894922133923486"/>
        </c:manualLayout>
      </c:layout>
      <c:overlay val="0"/>
      <c:txPr>
        <a:bodyPr/>
        <a:lstStyle/>
        <a:p>
          <a:pPr>
            <a:defRPr sz="1300" kern="400" baseline="0"/>
          </a:pPr>
          <a:endParaRPr lang="ru-RU"/>
        </a:p>
      </c:txPr>
    </c:legend>
    <c:plotVisOnly val="1"/>
    <c:dispBlanksAs val="gap"/>
    <c:showDLblsOverMax val="0"/>
  </c:chart>
  <c:spPr>
    <a:solidFill>
      <a:srgbClr val="E8EAF4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82050823938978446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CC-490F-AAA2-479D968341FB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CC-490F-AAA2-479D968341FB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CC-490F-AAA2-479D968341F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6CC-490F-AAA2-479D968341FB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6CC-490F-AAA2-479D968341FB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6CC-490F-AAA2-479D968341FB}"/>
              </c:ext>
            </c:extLst>
          </c:dPt>
          <c:dPt>
            <c:idx val="6"/>
            <c:bubble3D val="0"/>
            <c:spPr>
              <a:solidFill>
                <a:srgbClr val="FF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26CC-490F-AAA2-479D968341FB}"/>
              </c:ext>
            </c:extLst>
          </c:dPt>
          <c:dPt>
            <c:idx val="7"/>
            <c:bubble3D val="0"/>
            <c:spPr>
              <a:solidFill>
                <a:srgbClr val="66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992-49D8-88DA-CB99379F25C5}"/>
              </c:ext>
            </c:extLst>
          </c:dPt>
          <c:dLbls>
            <c:dLbl>
              <c:idx val="0"/>
              <c:layout>
                <c:manualLayout>
                  <c:x val="-3.8709467064046023E-2"/>
                  <c:y val="-6.653994115554055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41,1</a:t>
                    </a:r>
                    <a:r>
                      <a:rPr 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  <a:r>
                      <a:rPr lang="en-US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6CC-490F-AAA2-479D968341FB}"/>
                </c:ext>
              </c:extLst>
            </c:dLbl>
            <c:dLbl>
              <c:idx val="1"/>
              <c:layout>
                <c:manualLayout>
                  <c:x val="1.7118870850098781E-2"/>
                  <c:y val="5.255349309809577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3,</a:t>
                    </a:r>
                    <a:r>
                      <a:rPr lang="ru-RU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  <a:r>
                      <a:rPr lang="en-US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6CC-490F-AAA2-479D968341FB}"/>
                </c:ext>
              </c:extLst>
            </c:dLbl>
            <c:dLbl>
              <c:idx val="2"/>
              <c:layout>
                <c:manualLayout>
                  <c:x val="3.5227969839100566E-3"/>
                  <c:y val="4.41996250838237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5,8</a:t>
                    </a:r>
                    <a:r>
                      <a:rPr 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  <a:r>
                      <a:rPr lang="en-US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6.4030325132956242E-3"/>
                  <c:y val="7.391075362191372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1,9</a:t>
                    </a:r>
                    <a:r>
                      <a:rPr 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  <a:r>
                      <a:rPr lang="en-US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6CC-490F-AAA2-479D968341FB}"/>
                </c:ext>
              </c:extLst>
            </c:dLbl>
            <c:dLbl>
              <c:idx val="4"/>
              <c:layout>
                <c:manualLayout>
                  <c:x val="-5.8806267902600197E-3"/>
                  <c:y val="3.90488937574079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5,5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%</a:t>
                    </a:r>
                    <a:r>
                      <a:rPr lang="en-US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6CC-490F-AAA2-479D968341FB}"/>
                </c:ext>
              </c:extLst>
            </c:dLbl>
            <c:dLbl>
              <c:idx val="5"/>
              <c:layout>
                <c:manualLayout>
                  <c:x val="2.4717060423237996E-3"/>
                  <c:y val="1.5897220195815742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1,9</a:t>
                    </a:r>
                    <a:r>
                      <a:rPr lang="en-US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 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6CC-490F-AAA2-479D968341FB}"/>
                </c:ext>
              </c:extLst>
            </c:dLbl>
            <c:dLbl>
              <c:idx val="6"/>
              <c:layout>
                <c:manualLayout>
                  <c:x val="-4.6285919921940756E-3"/>
                  <c:y val="-2.432115616758992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9,6</a:t>
                    </a:r>
                    <a:r>
                      <a:rPr 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6CC-490F-AAA2-479D968341F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4,4</a:t>
                    </a:r>
                    <a:r>
                      <a:rPr 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992-49D8-88DA-CB99379F25C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mtClean="0"/>
                      <a:t>14,5%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9"/>
              <c:tx>
                <c:rich>
                  <a:bodyPr/>
                  <a:lstStyle/>
                  <a:p>
                    <a:r>
                      <a:rPr lang="en-US" smtClean="0"/>
                      <a:t>12,1%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Заработная плата с начислениями 728 399,3 тыс. рублей</c:v>
                </c:pt>
                <c:pt idx="1">
                  <c:v>Оплата коммунальных услуг
57 583,8 тыс. рублей</c:v>
                </c:pt>
                <c:pt idx="2">
                  <c:v>Продукты питания
102 023,7 тыс. рублей</c:v>
                </c:pt>
                <c:pt idx="3">
                  <c:v>Социальное обеспечение                34 507,8  тыс. рублей</c:v>
                </c:pt>
                <c:pt idx="4">
                  <c:v>Строительно-ремонтные работы 97 256,3 тыс. рублей</c:v>
                </c:pt>
                <c:pt idx="5">
                  <c:v>вневедомственная охрана
33 311,8 тыс. рублей</c:v>
                </c:pt>
                <c:pt idx="6">
                  <c:v>проживание и питание в ПВР
170 731,9  тыс. рублей</c:v>
                </c:pt>
                <c:pt idx="7">
                  <c:v>Капитальные вложения в основные фонды                        77 295,5 тыс. рублей</c:v>
                </c:pt>
                <c:pt idx="8">
                  <c:v>Межбюджетные трансферты 257 819,4 тыс. рублей</c:v>
                </c:pt>
                <c:pt idx="9">
                  <c:v>Остальные расходы                             213 613,9 тыс. рублей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0.41099999999999998</c:v>
                </c:pt>
                <c:pt idx="1">
                  <c:v>3.2000000000000001E-2</c:v>
                </c:pt>
                <c:pt idx="2">
                  <c:v>5.8000000000000003E-2</c:v>
                </c:pt>
                <c:pt idx="3">
                  <c:v>1.9E-2</c:v>
                </c:pt>
                <c:pt idx="4">
                  <c:v>5.5E-2</c:v>
                </c:pt>
                <c:pt idx="5">
                  <c:v>1.9E-2</c:v>
                </c:pt>
                <c:pt idx="6">
                  <c:v>9.6000000000000002E-2</c:v>
                </c:pt>
                <c:pt idx="7">
                  <c:v>4.3999999999999997E-2</c:v>
                </c:pt>
                <c:pt idx="8">
                  <c:v>0.14499999999999999</c:v>
                </c:pt>
                <c:pt idx="9">
                  <c:v>0.121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26CC-490F-AAA2-479D968341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3721446409336155"/>
          <c:y val="7.2151058941460433E-4"/>
          <c:w val="0.26125188988663095"/>
          <c:h val="0.99927848941058539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82050823938978446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1600" prst="riblet"/>
            </a:sp3d>
          </c:spPr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CC-490F-AAA2-479D968341FB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CC-490F-AAA2-479D968341FB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CC-490F-AAA2-479D968341FB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6CC-490F-AAA2-479D968341FB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6CC-490F-AAA2-479D968341FB}"/>
              </c:ext>
            </c:extLst>
          </c:dPt>
          <c:dPt>
            <c:idx val="5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6CC-490F-AAA2-479D968341FB}"/>
              </c:ext>
            </c:extLst>
          </c:dPt>
          <c:dPt>
            <c:idx val="6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324-4D98-939F-1A42F47BF233}"/>
              </c:ext>
            </c:extLst>
          </c:dPt>
          <c:dLbls>
            <c:dLbl>
              <c:idx val="0"/>
              <c:layout>
                <c:manualLayout>
                  <c:x val="-0.14606468846456674"/>
                  <c:y val="-0.1173131189730772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54,5</a:t>
                    </a:r>
                    <a:r>
                      <a:rPr lang="en-US" dirty="0" smtClean="0"/>
                      <a:t>%</a:t>
                    </a:r>
                    <a:r>
                      <a:rPr lang="en-US" baseline="0" dirty="0" smtClean="0"/>
                      <a:t>; </a:t>
                    </a:r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6CC-490F-AAA2-479D968341FB}"/>
                </c:ext>
              </c:extLst>
            </c:dLbl>
            <c:dLbl>
              <c:idx val="1"/>
              <c:layout>
                <c:manualLayout>
                  <c:x val="9.4505199905324817E-3"/>
                  <c:y val="-0.153210427542893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r>
                      <a:rPr lang="en-US" baseline="0" dirty="0" smtClean="0"/>
                      <a:t>; </a:t>
                    </a:r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6CC-490F-AAA2-479D968341FB}"/>
                </c:ext>
              </c:extLst>
            </c:dLbl>
            <c:dLbl>
              <c:idx val="2"/>
              <c:layout>
                <c:manualLayout>
                  <c:x val="0.12314718654449022"/>
                  <c:y val="-4.59852007215526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r>
                      <a:rPr lang="en-US" baseline="0" dirty="0" smtClean="0"/>
                      <a:t>; </a:t>
                    </a:r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6CC-490F-AAA2-479D968341FB}"/>
                </c:ext>
              </c:extLst>
            </c:dLbl>
            <c:dLbl>
              <c:idx val="3"/>
              <c:layout>
                <c:manualLayout>
                  <c:x val="4.0143244953459278E-2"/>
                  <c:y val="-0.158575571027551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4,6</a:t>
                    </a:r>
                    <a:r>
                      <a:rPr lang="en-US" dirty="0" smtClean="0"/>
                      <a:t>%</a:t>
                    </a:r>
                    <a:r>
                      <a:rPr lang="en-US" baseline="0" dirty="0" smtClean="0"/>
                      <a:t>; </a:t>
                    </a:r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6CC-490F-AAA2-479D968341FB}"/>
                </c:ext>
              </c:extLst>
            </c:dLbl>
            <c:dLbl>
              <c:idx val="4"/>
              <c:layout>
                <c:manualLayout>
                  <c:x val="6.0066031310530711E-2"/>
                  <c:y val="-0.21748799428683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7,7</a:t>
                    </a:r>
                    <a:r>
                      <a:rPr lang="en-US" dirty="0" smtClean="0"/>
                      <a:t>%</a:t>
                    </a:r>
                    <a:r>
                      <a:rPr lang="en-US" baseline="0" dirty="0" smtClean="0"/>
                      <a:t>; </a:t>
                    </a:r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6CC-490F-AAA2-479D968341FB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CC-490F-AAA2-479D968341FB}"/>
                </c:ext>
              </c:extLst>
            </c:dLbl>
            <c:dLbl>
              <c:idx val="6"/>
              <c:layout>
                <c:manualLayout>
                  <c:x val="8.7390169208252225E-2"/>
                  <c:y val="7.188025575435731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324-4D98-939F-1A42F47BF233}"/>
                </c:ext>
              </c:extLst>
            </c:dLbl>
            <c:dLbl>
              <c:idx val="7"/>
              <c:layout>
                <c:manualLayout>
                  <c:x val="6.0487602826739061E-2"/>
                  <c:y val="0.134493445489759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Образование - 965 888,2 тыс. рублей</c:v>
                </c:pt>
                <c:pt idx="1">
                  <c:v>ЖКХ - 51 772,4 тыс. рублей</c:v>
                </c:pt>
                <c:pt idx="2">
                  <c:v>Культура - 81 217,5 тыс. рублей</c:v>
                </c:pt>
                <c:pt idx="3">
                  <c:v>Социальная политика -
34 507,8 тыс. рублей </c:v>
                </c:pt>
                <c:pt idx="4">
                  <c:v>Физкультура и спорт - 
82 014,3 тыс.  рублей</c:v>
                </c:pt>
                <c:pt idx="5">
                  <c:v>Межбюджетные трансферты -
 136 134,1 тыс. рублей</c:v>
                </c:pt>
                <c:pt idx="6">
                  <c:v>Общегосударственные вопросы -
169 464,0 тыс. рублей</c:v>
                </c:pt>
                <c:pt idx="7">
                  <c:v>Другие отрасли - 251 545,1 тыс. рублей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0.54500000000000004</c:v>
                </c:pt>
                <c:pt idx="1">
                  <c:v>2.9000000000000001E-2</c:v>
                </c:pt>
                <c:pt idx="2">
                  <c:v>4.5999999999999999E-2</c:v>
                </c:pt>
                <c:pt idx="3">
                  <c:v>1.9E-2</c:v>
                </c:pt>
                <c:pt idx="4">
                  <c:v>4.5999999999999999E-2</c:v>
                </c:pt>
                <c:pt idx="5">
                  <c:v>7.6999999999999999E-2</c:v>
                </c:pt>
                <c:pt idx="6">
                  <c:v>9.6000000000000002E-2</c:v>
                </c:pt>
                <c:pt idx="7">
                  <c:v>0.14199999999999999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26CC-490F-AAA2-479D968341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4353305188312413"/>
          <c:y val="4.8050036766151619E-2"/>
          <c:w val="0.23818220197755804"/>
          <c:h val="0.87689203001008853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E8EAF4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solidFill>
          <a:srgbClr val="FBFED2"/>
        </a:solidFill>
      </c:spPr>
    </c:sideWall>
    <c:backWall>
      <c:thickness val="0"/>
      <c:spPr>
        <a:solidFill>
          <a:srgbClr val="E8EAF4"/>
        </a:solidFill>
      </c:spPr>
    </c:backWall>
    <c:plotArea>
      <c:layout>
        <c:manualLayout>
          <c:layoutTarget val="inner"/>
          <c:xMode val="edge"/>
          <c:yMode val="edge"/>
          <c:x val="9.4891640719882028E-2"/>
          <c:y val="4.3774465786482961E-2"/>
          <c:w val="0.74244089213259301"/>
          <c:h val="0.845976474260940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бюджета района, включая безвозмездные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1658</c:v>
                </c:pt>
                <c:pt idx="1">
                  <c:v>1896</c:v>
                </c:pt>
                <c:pt idx="2">
                  <c:v>2137</c:v>
                </c:pt>
                <c:pt idx="3">
                  <c:v>1917</c:v>
                </c:pt>
                <c:pt idx="4">
                  <c:v>2329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5B-428F-AEEC-F72A939A53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бюджета района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1726</c:v>
                </c:pt>
                <c:pt idx="1">
                  <c:v>1849</c:v>
                </c:pt>
                <c:pt idx="2">
                  <c:v>2040</c:v>
                </c:pt>
                <c:pt idx="3">
                  <c:v>1735</c:v>
                </c:pt>
                <c:pt idx="4">
                  <c:v>2180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5B-428F-AEEC-F72A939A53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собрано всего доходов на территории района в консолидированный бюджет Воронежской области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2303</c:v>
                </c:pt>
                <c:pt idx="1">
                  <c:v>2408</c:v>
                </c:pt>
                <c:pt idx="2">
                  <c:v>2746</c:v>
                </c:pt>
                <c:pt idx="3">
                  <c:v>3838</c:v>
                </c:pt>
                <c:pt idx="4">
                  <c:v>4302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5B-428F-AEEC-F72A939A5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0547456"/>
        <c:axId val="60548992"/>
        <c:axId val="0"/>
      </c:bar3DChart>
      <c:catAx>
        <c:axId val="60547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0548992"/>
        <c:crosses val="autoZero"/>
        <c:auto val="1"/>
        <c:lblAlgn val="ctr"/>
        <c:lblOffset val="100"/>
        <c:noMultiLvlLbl val="0"/>
      </c:catAx>
      <c:valAx>
        <c:axId val="60548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0547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081968940173274"/>
          <c:y val="0.21851981114868183"/>
          <c:w val="0.21074783854272719"/>
          <c:h val="0.70216982588076826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</a:t>
            </a:r>
          </a:p>
        </c:rich>
      </c:tx>
      <c:layout>
        <c:manualLayout>
          <c:xMode val="edge"/>
          <c:yMode val="edge"/>
          <c:x val="0.19601567839263651"/>
          <c:y val="6.62679112510912E-3"/>
        </c:manualLayout>
      </c:layout>
      <c:overlay val="0"/>
      <c:spPr>
        <a:ln>
          <a:solidFill>
            <a:schemeClr val="bg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0.19027824068930613"/>
          <c:y val="0.11205590715813454"/>
          <c:w val="0.8038935863574791"/>
          <c:h val="0.7348727125557478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Консолидированный бюджет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952355.4</c:v>
                </c:pt>
                <c:pt idx="1">
                  <c:v>911235.1</c:v>
                </c:pt>
                <c:pt idx="2" formatCode="0.0">
                  <c:v>1021610.8</c:v>
                </c:pt>
                <c:pt idx="3" formatCode="0.0">
                  <c:v>1231249.8</c:v>
                </c:pt>
                <c:pt idx="4" formatCode="0.0">
                  <c:v>1477298.5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B3-42E5-B0DD-D84F35F2A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071744"/>
        <c:axId val="61073280"/>
      </c:barChart>
      <c:catAx>
        <c:axId val="61071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073280"/>
        <c:crosses val="autoZero"/>
        <c:auto val="1"/>
        <c:lblAlgn val="ctr"/>
        <c:lblOffset val="100"/>
        <c:noMultiLvlLbl val="0"/>
      </c:catAx>
      <c:valAx>
        <c:axId val="61073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071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бюджет</a:t>
            </a:r>
          </a:p>
        </c:rich>
      </c:tx>
      <c:layout>
        <c:manualLayout>
          <c:xMode val="edge"/>
          <c:yMode val="edge"/>
          <c:x val="0.1774449597046508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64534089715305"/>
          <c:y val="9.6139261093742961E-2"/>
          <c:w val="0.85873080159139981"/>
          <c:h val="0.752733029663370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Районный бюджет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686171.4</c:v>
                </c:pt>
                <c:pt idx="1">
                  <c:v>612604.80000000005</c:v>
                </c:pt>
                <c:pt idx="2">
                  <c:v>686535.2</c:v>
                </c:pt>
                <c:pt idx="3">
                  <c:v>854182.5</c:v>
                </c:pt>
                <c:pt idx="4">
                  <c:v>1057082.8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CF-459C-97EB-AEC040311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592320"/>
        <c:axId val="61593856"/>
      </c:barChart>
      <c:catAx>
        <c:axId val="61592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593856"/>
        <c:crosses val="autoZero"/>
        <c:auto val="1"/>
        <c:lblAlgn val="ctr"/>
        <c:lblOffset val="100"/>
        <c:noMultiLvlLbl val="0"/>
      </c:catAx>
      <c:valAx>
        <c:axId val="61593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592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501149297587624"/>
          <c:y val="2.7847782994871915E-2"/>
        </c:manualLayout>
      </c:layout>
      <c:overlay val="0"/>
      <c:txPr>
        <a:bodyPr/>
        <a:lstStyle/>
        <a:p>
          <a:pPr>
            <a:defRPr sz="1200">
              <a:solidFill>
                <a:schemeClr val="tx1"/>
              </a:solidFill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5455045018892765E-2"/>
          <c:y val="0.26812172384886529"/>
          <c:w val="0.87515013763902771"/>
          <c:h val="0.50804961064932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Бюджеты поселений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266209.09999999998</c:v>
                </c:pt>
                <c:pt idx="1">
                  <c:v>298632.2</c:v>
                </c:pt>
                <c:pt idx="2">
                  <c:v>335077.7</c:v>
                </c:pt>
                <c:pt idx="3">
                  <c:v>377067.3</c:v>
                </c:pt>
                <c:pt idx="4">
                  <c:v>420215.7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AE-4478-9A23-481F9E43F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238656"/>
        <c:axId val="61244544"/>
      </c:barChart>
      <c:catAx>
        <c:axId val="6123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61244544"/>
        <c:crosses val="autoZero"/>
        <c:auto val="1"/>
        <c:lblAlgn val="ctr"/>
        <c:lblOffset val="100"/>
        <c:noMultiLvlLbl val="0"/>
      </c:catAx>
      <c:valAx>
        <c:axId val="61244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61238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бюджеты поселений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58.7</c:v>
                </c:pt>
                <c:pt idx="1">
                  <c:v>69.2</c:v>
                </c:pt>
                <c:pt idx="2">
                  <c:v>80.2</c:v>
                </c:pt>
                <c:pt idx="3">
                  <c:v>94.6</c:v>
                </c:pt>
                <c:pt idx="4">
                  <c:v>114.9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D8-46F3-95EA-A14F710EFB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районный бюджет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384.1</c:v>
                </c:pt>
                <c:pt idx="1">
                  <c:v>460.9</c:v>
                </c:pt>
                <c:pt idx="2">
                  <c:v>539.5</c:v>
                </c:pt>
                <c:pt idx="3">
                  <c:v>638.6</c:v>
                </c:pt>
                <c:pt idx="4">
                  <c:v>773.2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D8-46F3-95EA-A14F710EFBD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областной бюджет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500.2</c:v>
                </c:pt>
                <c:pt idx="1">
                  <c:v>589.70000000000005</c:v>
                </c:pt>
                <c:pt idx="2">
                  <c:v>666.2</c:v>
                </c:pt>
                <c:pt idx="3">
                  <c:v>810.1</c:v>
                </c:pt>
                <c:pt idx="4">
                  <c:v>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CD8-46F3-95EA-A14F710EF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430976"/>
        <c:axId val="60436864"/>
        <c:axId val="0"/>
      </c:bar3DChart>
      <c:catAx>
        <c:axId val="60430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0436864"/>
        <c:crosses val="autoZero"/>
        <c:auto val="1"/>
        <c:lblAlgn val="ctr"/>
        <c:lblOffset val="100"/>
        <c:noMultiLvlLbl val="0"/>
      </c:catAx>
      <c:valAx>
        <c:axId val="60436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0430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58618685225456"/>
          <c:y val="0.28478329496115129"/>
          <c:w val="0.20596545820305681"/>
          <c:h val="0.29924351983921699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E8EAF4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458457393412291E-2"/>
          <c:y val="8.2953157174297881E-2"/>
          <c:w val="0.63767351999203159"/>
          <c:h val="0.850721265628853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74-415C-AF90-1452E4C13600}"/>
              </c:ext>
            </c:extLst>
          </c:dPt>
          <c:cat>
            <c:strRef>
              <c:f>Лист1!$A$2:$A$16</c:f>
              <c:strCache>
                <c:ptCount val="15"/>
                <c:pt idx="0">
                  <c:v>ООО "КДВ Воронеж"</c:v>
                </c:pt>
                <c:pt idx="1">
                  <c:v>Физические лица</c:v>
                </c:pt>
                <c:pt idx="2">
                  <c:v>Бюджетные учреждения</c:v>
                </c:pt>
                <c:pt idx="3">
                  <c:v>Предприятия АПК</c:v>
                </c:pt>
                <c:pt idx="4">
                  <c:v>ТРК Сити-парк "Град"</c:v>
                </c:pt>
                <c:pt idx="5">
                  <c:v>ООО "Агроторг" (Распределительный центр Пятерочка)</c:v>
                </c:pt>
                <c:pt idx="6">
                  <c:v>ООО "Оазис" (Распределительный центр Красное и белое)</c:v>
                </c:pt>
                <c:pt idx="7">
                  <c:v>ООО "Офисмаг"</c:v>
                </c:pt>
                <c:pt idx="8">
                  <c:v>ООО "Автотранс"</c:v>
                </c:pt>
                <c:pt idx="9">
                  <c:v>ООО "Аедон"</c:v>
                </c:pt>
                <c:pt idx="10">
                  <c:v>ООО ОП ОКБМ </c:v>
                </c:pt>
                <c:pt idx="11">
                  <c:v>Индивидуальные предприниматели</c:v>
                </c:pt>
                <c:pt idx="12">
                  <c:v>ООО "ВИТ-СТРОЙ"</c:v>
                </c:pt>
                <c:pt idx="13">
                  <c:v>ООО УК "Авиасервис"</c:v>
                </c:pt>
                <c:pt idx="14">
                  <c:v>Иные плательщики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15</c:v>
                </c:pt>
                <c:pt idx="1">
                  <c:v>10.1</c:v>
                </c:pt>
                <c:pt idx="2">
                  <c:v>9</c:v>
                </c:pt>
                <c:pt idx="3">
                  <c:v>8.1</c:v>
                </c:pt>
                <c:pt idx="4">
                  <c:v>6.3</c:v>
                </c:pt>
                <c:pt idx="5">
                  <c:v>5.7</c:v>
                </c:pt>
                <c:pt idx="6">
                  <c:v>4.4000000000000004</c:v>
                </c:pt>
                <c:pt idx="7">
                  <c:v>3</c:v>
                </c:pt>
                <c:pt idx="8">
                  <c:v>2.9</c:v>
                </c:pt>
                <c:pt idx="9">
                  <c:v>2.6</c:v>
                </c:pt>
                <c:pt idx="10">
                  <c:v>1.8</c:v>
                </c:pt>
                <c:pt idx="11">
                  <c:v>1.7</c:v>
                </c:pt>
                <c:pt idx="12">
                  <c:v>1.6</c:v>
                </c:pt>
                <c:pt idx="13">
                  <c:v>1.1000000000000001</c:v>
                </c:pt>
                <c:pt idx="14">
                  <c:v>26.7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C1-4066-A3C6-B9340D337E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CEE1FE"/>
        </a:solidFill>
      </c:spPr>
    </c:plotArea>
    <c:legend>
      <c:legendPos val="r"/>
      <c:layout>
        <c:manualLayout>
          <c:xMode val="edge"/>
          <c:yMode val="edge"/>
          <c:x val="0.67444572870081609"/>
          <c:y val="9.1019684000787887E-2"/>
          <c:w val="0.31823415693275459"/>
          <c:h val="0.8906195844214381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E8EAF4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</a:t>
            </a:r>
            <a:r>
              <a:rPr lang="ru-RU" sz="1400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всего – </a:t>
            </a:r>
          </a:p>
          <a:p>
            <a:pPr>
              <a:defRPr b="0"/>
            </a:pPr>
            <a:r>
              <a:rPr lang="ru-RU" sz="1400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1 057 082,8 тыс. рублей</a:t>
            </a: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61303190868614976"/>
          <c:y val="4.1061469522815787E-2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68607789098701E-2"/>
          <c:y val="0.1335591805913591"/>
          <c:w val="0.63522234903192576"/>
          <c:h val="0.847307681186108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6"/>
            <c:extLst xmlns:c16r2="http://schemas.microsoft.com/office/drawing/2015/06/chart">
              <c:ext xmlns:c16="http://schemas.microsoft.com/office/drawing/2014/chart" uri="{C3380CC4-5D6E-409C-BE32-E72D297353CC}">
                <c16:uniqueId val="{00000000-5B72-4D4B-9D14-85A8B8238BE0}"/>
              </c:ext>
            </c:extLst>
          </c:dPt>
          <c:dPt>
            <c:idx val="1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1-5B72-4D4B-9D14-85A8B8238BE0}"/>
              </c:ext>
            </c:extLst>
          </c:dPt>
          <c:dPt>
            <c:idx val="2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2-5B72-4D4B-9D14-85A8B8238BE0}"/>
              </c:ext>
            </c:extLst>
          </c:dPt>
          <c:dPt>
            <c:idx val="3"/>
            <c:bubble3D val="0"/>
            <c:explosion val="11"/>
            <c:extLst xmlns:c16r2="http://schemas.microsoft.com/office/drawing/2015/06/chart">
              <c:ext xmlns:c16="http://schemas.microsoft.com/office/drawing/2014/chart" uri="{C3380CC4-5D6E-409C-BE32-E72D297353CC}">
                <c16:uniqueId val="{00000003-5B72-4D4B-9D14-85A8B8238BE0}"/>
              </c:ext>
            </c:extLst>
          </c:dPt>
          <c:dPt>
            <c:idx val="4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4-5B72-4D4B-9D14-85A8B8238BE0}"/>
              </c:ext>
            </c:extLst>
          </c:dPt>
          <c:dPt>
            <c:idx val="5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5-BDAA-4A03-9439-575C27989C4B}"/>
              </c:ext>
            </c:extLst>
          </c:dPt>
          <c:dPt>
            <c:idx val="6"/>
            <c:bubble3D val="0"/>
            <c:explosion val="14"/>
            <c:extLst xmlns:c16r2="http://schemas.microsoft.com/office/drawing/2015/06/chart">
              <c:ext xmlns:c16="http://schemas.microsoft.com/office/drawing/2014/chart" uri="{C3380CC4-5D6E-409C-BE32-E72D297353CC}">
                <c16:uniqueId val="{00000006-3C9B-42CE-A729-D7B8071747EA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доходы физических лиц 73,1%</c:v>
                </c:pt>
                <c:pt idx="1">
                  <c:v>Доходы от продажи земли 13,3%</c:v>
                </c:pt>
                <c:pt idx="2">
                  <c:v>Акцизы 3,4%</c:v>
                </c:pt>
                <c:pt idx="3">
                  <c:v>УСН 3,2%</c:v>
                </c:pt>
                <c:pt idx="4">
                  <c:v>Доходы от аренды земли 2,9%</c:v>
                </c:pt>
                <c:pt idx="5">
                  <c:v>Платные услуги 1,9%</c:v>
                </c:pt>
                <c:pt idx="6">
                  <c:v>Прочие налоговые и неналоговые доходы 2,2%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73.099999999999994</c:v>
                </c:pt>
                <c:pt idx="1">
                  <c:v>13.3</c:v>
                </c:pt>
                <c:pt idx="2">
                  <c:v>3.4</c:v>
                </c:pt>
                <c:pt idx="3">
                  <c:v>3.2</c:v>
                </c:pt>
                <c:pt idx="4">
                  <c:v>2.9</c:v>
                </c:pt>
                <c:pt idx="5">
                  <c:v>1.9</c:v>
                </c:pt>
                <c:pt idx="6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B72-4D4B-9D14-85A8B8238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822167751669049"/>
          <c:y val="0.1796922473394916"/>
          <c:w val="0.32177834941416766"/>
          <c:h val="0.54481008959430688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E8EAF4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rgbClr val="FBFED2"/>
        </a:solidFill>
      </c:spPr>
    </c:sideWall>
    <c:backWall>
      <c:thickness val="0"/>
      <c:spPr>
        <a:solidFill>
          <a:srgbClr val="CEE1FE"/>
        </a:solidFill>
      </c:spPr>
    </c:backWall>
    <c:plotArea>
      <c:layout>
        <c:manualLayout>
          <c:layoutTarget val="inner"/>
          <c:xMode val="edge"/>
          <c:yMode val="edge"/>
          <c:x val="7.4958291282294504E-2"/>
          <c:y val="3.7596007850979524E-2"/>
          <c:w val="0.62197629301692903"/>
          <c:h val="0.868571640188127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доходы, млн. рублей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686.2</c:v>
                </c:pt>
                <c:pt idx="1">
                  <c:v>612.6</c:v>
                </c:pt>
                <c:pt idx="2">
                  <c:v>686.5</c:v>
                </c:pt>
                <c:pt idx="3">
                  <c:v>854.2</c:v>
                </c:pt>
                <c:pt idx="4">
                  <c:v>1057.0999999999999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DB-446B-944C-2F59ED6E30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налог на доходы физических лиц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384.1</c:v>
                </c:pt>
                <c:pt idx="1">
                  <c:v>460.9</c:v>
                </c:pt>
                <c:pt idx="2">
                  <c:v>539.5</c:v>
                </c:pt>
                <c:pt idx="3">
                  <c:v>638.6</c:v>
                </c:pt>
                <c:pt idx="4">
                  <c:v>773.2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DB-446B-944C-2F59ED6E30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198464"/>
        <c:axId val="57200000"/>
        <c:axId val="0"/>
      </c:bar3DChart>
      <c:catAx>
        <c:axId val="5719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7200000"/>
        <c:crosses val="autoZero"/>
        <c:auto val="1"/>
        <c:lblAlgn val="ctr"/>
        <c:lblOffset val="100"/>
        <c:noMultiLvlLbl val="0"/>
      </c:catAx>
      <c:valAx>
        <c:axId val="57200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71984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138201731086836"/>
          <c:y val="0.21376106358552754"/>
          <c:w val="0.1611799202516247"/>
          <c:h val="0.50809717723671732"/>
        </c:manualLayout>
      </c:layout>
      <c:overlay val="0"/>
    </c:legend>
    <c:plotVisOnly val="1"/>
    <c:dispBlanksAs val="gap"/>
    <c:showDLblsOverMax val="0"/>
  </c:chart>
  <c:spPr>
    <a:solidFill>
      <a:srgbClr val="E8EAF4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489F02-BF09-4768-AF0D-38FB54B11DAB}" type="doc">
      <dgm:prSet loTypeId="urn:microsoft.com/office/officeart/2005/8/layout/venn2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7122D26-A80C-47D4-920B-101FC76753B4}">
      <dgm:prSet phldrT="[Текст]" custT="1"/>
      <dgm:spPr>
        <a:xfrm>
          <a:off x="2467518" y="1006994"/>
          <a:ext cx="4621784" cy="4621784"/>
        </a:xfrm>
        <a:prstGeom prst="ellipse">
          <a:avLst/>
        </a:prstGeom>
        <a:gradFill rotWithShape="0">
          <a:gsLst>
            <a:gs pos="0">
              <a:srgbClr val="C0504D">
                <a:hueOff val="1560506"/>
                <a:satOff val="-1946"/>
                <a:lumOff val="458"/>
                <a:alphaOff val="0"/>
                <a:shade val="51000"/>
                <a:satMod val="130000"/>
              </a:srgbClr>
            </a:gs>
            <a:gs pos="80000">
              <a:srgbClr val="C0504D">
                <a:hueOff val="1560506"/>
                <a:satOff val="-1946"/>
                <a:lumOff val="458"/>
                <a:alphaOff val="0"/>
                <a:shade val="93000"/>
                <a:satMod val="130000"/>
              </a:srgbClr>
            </a:gs>
            <a:gs pos="100000">
              <a:srgbClr val="C0504D">
                <a:hueOff val="1560506"/>
                <a:satOff val="-1946"/>
                <a:lumOff val="45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1 242 944,0</a:t>
          </a:r>
        </a:p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(53,3%)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DAA59AB-0153-484D-AB24-3BE9896B9209}" type="parTrans" cxnId="{30DF481B-47D3-404B-880C-77EB3A5CDE0D}">
      <dgm:prSet/>
      <dgm:spPr/>
      <dgm:t>
        <a:bodyPr/>
        <a:lstStyle/>
        <a:p>
          <a:endParaRPr lang="ru-RU"/>
        </a:p>
      </dgm:t>
    </dgm:pt>
    <dgm:pt modelId="{BF0A7BF5-33CF-48E3-9FFF-E8BCFD10BE55}" type="sibTrans" cxnId="{30DF481B-47D3-404B-880C-77EB3A5CDE0D}">
      <dgm:prSet/>
      <dgm:spPr/>
      <dgm:t>
        <a:bodyPr/>
        <a:lstStyle/>
        <a:p>
          <a:endParaRPr lang="ru-RU"/>
        </a:p>
      </dgm:t>
    </dgm:pt>
    <dgm:pt modelId="{6BC9BA10-D8D0-4F6C-94EE-11636B5177A8}">
      <dgm:prSet phldrT="[Текст]" custT="1"/>
      <dgm:spPr>
        <a:xfrm>
          <a:off x="2970276" y="2310891"/>
          <a:ext cx="3466338" cy="3466338"/>
        </a:xfrm>
        <a:prstGeom prst="ellipse">
          <a:avLst/>
        </a:prstGeom>
        <a:gradFill rotWithShape="0">
          <a:gsLst>
            <a:gs pos="0">
              <a:srgbClr val="C0504D">
                <a:hueOff val="3121013"/>
                <a:satOff val="-3893"/>
                <a:lumOff val="915"/>
                <a:alphaOff val="0"/>
                <a:shade val="51000"/>
                <a:satMod val="130000"/>
              </a:srgbClr>
            </a:gs>
            <a:gs pos="80000">
              <a:srgbClr val="C0504D">
                <a:hueOff val="3121013"/>
                <a:satOff val="-3893"/>
                <a:lumOff val="915"/>
                <a:alphaOff val="0"/>
                <a:shade val="93000"/>
                <a:satMod val="130000"/>
              </a:srgbClr>
            </a:gs>
            <a:gs pos="100000">
              <a:srgbClr val="C0504D">
                <a:hueOff val="3121013"/>
                <a:satOff val="-3893"/>
                <a:lumOff val="91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852 047,0</a:t>
          </a:r>
        </a:p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(36,6%)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78771D2-B071-499B-90D1-D0C6B54E7BB2}" type="parTrans" cxnId="{B6BED1E9-F38D-40E1-B253-F0489EF23ED7}">
      <dgm:prSet/>
      <dgm:spPr/>
      <dgm:t>
        <a:bodyPr/>
        <a:lstStyle/>
        <a:p>
          <a:endParaRPr lang="ru-RU"/>
        </a:p>
      </dgm:t>
    </dgm:pt>
    <dgm:pt modelId="{86C06A08-7A04-49F6-A81A-24D16D177D71}" type="sibTrans" cxnId="{B6BED1E9-F38D-40E1-B253-F0489EF23ED7}">
      <dgm:prSet/>
      <dgm:spPr/>
      <dgm:t>
        <a:bodyPr/>
        <a:lstStyle/>
        <a:p>
          <a:endParaRPr lang="ru-RU"/>
        </a:p>
      </dgm:t>
    </dgm:pt>
    <dgm:pt modelId="{69BAE91E-D0B8-4517-A24D-270BBEF22D07}">
      <dgm:prSet phldrT="[Текст]" custT="1"/>
      <dgm:spPr>
        <a:xfrm>
          <a:off x="3547999" y="3466338"/>
          <a:ext cx="2310892" cy="2310892"/>
        </a:xfrm>
        <a:prstGeom prst="ellipse">
          <a:avLst/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234 354,5</a:t>
          </a:r>
        </a:p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(10,1%)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022CE77-002B-46AC-BA49-7F8BF00C0F06}" type="parTrans" cxnId="{57B8A368-2B6E-4891-83C9-327C863834F9}">
      <dgm:prSet/>
      <dgm:spPr/>
      <dgm:t>
        <a:bodyPr/>
        <a:lstStyle/>
        <a:p>
          <a:endParaRPr lang="ru-RU"/>
        </a:p>
      </dgm:t>
    </dgm:pt>
    <dgm:pt modelId="{36C3163B-647C-4A1C-B5C3-E93CE3BE99E3}" type="sibTrans" cxnId="{57B8A368-2B6E-4891-83C9-327C863834F9}">
      <dgm:prSet/>
      <dgm:spPr/>
      <dgm:t>
        <a:bodyPr/>
        <a:lstStyle/>
        <a:p>
          <a:endParaRPr lang="ru-RU"/>
        </a:p>
      </dgm:t>
    </dgm:pt>
    <dgm:pt modelId="{BEE34D12-C91D-43DB-BA12-D0491094DC76}">
      <dgm:prSet phldrT="[Текст]" custT="1"/>
      <dgm:spPr>
        <a:xfrm>
          <a:off x="1854577" y="0"/>
          <a:ext cx="5777230" cy="5777230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600" b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2 329 345,5</a:t>
          </a:r>
          <a:endParaRPr lang="ru-RU" sz="1600" b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r>
            <a:rPr lang="ru-RU" sz="1600" b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(100%)</a:t>
          </a:r>
        </a:p>
      </dgm:t>
    </dgm:pt>
    <dgm:pt modelId="{D9F58196-6723-4E81-B0E9-FFD4F39B0899}" type="sibTrans" cxnId="{62B9BB92-F677-4A35-BA9D-D26431D31846}">
      <dgm:prSet/>
      <dgm:spPr/>
      <dgm:t>
        <a:bodyPr/>
        <a:lstStyle/>
        <a:p>
          <a:endParaRPr lang="ru-RU"/>
        </a:p>
      </dgm:t>
    </dgm:pt>
    <dgm:pt modelId="{3C77CE5F-D88B-4E60-A4E3-96EF9278FD36}" type="parTrans" cxnId="{62B9BB92-F677-4A35-BA9D-D26431D31846}">
      <dgm:prSet/>
      <dgm:spPr/>
      <dgm:t>
        <a:bodyPr/>
        <a:lstStyle/>
        <a:p>
          <a:endParaRPr lang="ru-RU"/>
        </a:p>
      </dgm:t>
    </dgm:pt>
    <dgm:pt modelId="{770B9662-9802-449D-813E-413CF6C2A5AA}" type="pres">
      <dgm:prSet presAssocID="{FB489F02-BF09-4768-AF0D-38FB54B11DA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A19FCE-47F2-4C2F-8623-9F27A42229FF}" type="pres">
      <dgm:prSet presAssocID="{FB489F02-BF09-4768-AF0D-38FB54B11DAB}" presName="comp1" presStyleCnt="0"/>
      <dgm:spPr/>
      <dgm:t>
        <a:bodyPr/>
        <a:lstStyle/>
        <a:p>
          <a:endParaRPr lang="ru-RU"/>
        </a:p>
      </dgm:t>
    </dgm:pt>
    <dgm:pt modelId="{B628A25C-4F72-4728-90E2-71D75884D364}" type="pres">
      <dgm:prSet presAssocID="{FB489F02-BF09-4768-AF0D-38FB54B11DAB}" presName="circle1" presStyleLbl="node1" presStyleIdx="0" presStyleCnt="4" custScaleX="139934" custLinFactNeighborX="-1344" custLinFactNeighborY="1344"/>
      <dgm:spPr/>
      <dgm:t>
        <a:bodyPr/>
        <a:lstStyle/>
        <a:p>
          <a:endParaRPr lang="ru-RU"/>
        </a:p>
      </dgm:t>
    </dgm:pt>
    <dgm:pt modelId="{CF864F28-AFD3-405F-B4EA-87186F370B58}" type="pres">
      <dgm:prSet presAssocID="{FB489F02-BF09-4768-AF0D-38FB54B11DAB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E37631-8320-4B68-A93D-078A903F0F87}" type="pres">
      <dgm:prSet presAssocID="{FB489F02-BF09-4768-AF0D-38FB54B11DAB}" presName="comp2" presStyleCnt="0"/>
      <dgm:spPr/>
      <dgm:t>
        <a:bodyPr/>
        <a:lstStyle/>
        <a:p>
          <a:endParaRPr lang="ru-RU"/>
        </a:p>
      </dgm:t>
    </dgm:pt>
    <dgm:pt modelId="{FAE3FB2D-ADB9-4C96-B51E-DB9EED0BDA68}" type="pres">
      <dgm:prSet presAssocID="{FB489F02-BF09-4768-AF0D-38FB54B11DAB}" presName="circle2" presStyleLbl="node1" presStyleIdx="1" presStyleCnt="4" custScaleX="135170" custLinFactNeighborX="1622" custLinFactNeighborY="-3212"/>
      <dgm:spPr/>
      <dgm:t>
        <a:bodyPr/>
        <a:lstStyle/>
        <a:p>
          <a:endParaRPr lang="ru-RU"/>
        </a:p>
      </dgm:t>
    </dgm:pt>
    <dgm:pt modelId="{3546CF64-CD3D-42AF-808F-118867662485}" type="pres">
      <dgm:prSet presAssocID="{FB489F02-BF09-4768-AF0D-38FB54B11DAB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A8035-1067-425C-ABF9-C321F8A41C12}" type="pres">
      <dgm:prSet presAssocID="{FB489F02-BF09-4768-AF0D-38FB54B11DAB}" presName="comp3" presStyleCnt="0"/>
      <dgm:spPr/>
      <dgm:t>
        <a:bodyPr/>
        <a:lstStyle/>
        <a:p>
          <a:endParaRPr lang="ru-RU"/>
        </a:p>
      </dgm:t>
    </dgm:pt>
    <dgm:pt modelId="{EA0011B1-A556-402B-8E46-55747EC2C45D}" type="pres">
      <dgm:prSet presAssocID="{FB489F02-BF09-4768-AF0D-38FB54B11DAB}" presName="circle3" presStyleLbl="node1" presStyleIdx="2" presStyleCnt="4" custScaleX="137868" custLinFactNeighborX="-25" custLinFactNeighborY="-2487"/>
      <dgm:spPr/>
      <dgm:t>
        <a:bodyPr/>
        <a:lstStyle/>
        <a:p>
          <a:endParaRPr lang="ru-RU"/>
        </a:p>
      </dgm:t>
    </dgm:pt>
    <dgm:pt modelId="{F4F47364-2209-44D8-B4CF-029BD30C520E}" type="pres">
      <dgm:prSet presAssocID="{FB489F02-BF09-4768-AF0D-38FB54B11DAB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573BA-6913-4727-995F-9763B66BB644}" type="pres">
      <dgm:prSet presAssocID="{FB489F02-BF09-4768-AF0D-38FB54B11DAB}" presName="comp4" presStyleCnt="0"/>
      <dgm:spPr/>
      <dgm:t>
        <a:bodyPr/>
        <a:lstStyle/>
        <a:p>
          <a:endParaRPr lang="ru-RU"/>
        </a:p>
      </dgm:t>
    </dgm:pt>
    <dgm:pt modelId="{1EF2B639-9802-4DD6-9EE8-7266E48252A1}" type="pres">
      <dgm:prSet presAssocID="{FB489F02-BF09-4768-AF0D-38FB54B11DAB}" presName="circle4" presStyleLbl="node1" presStyleIdx="3" presStyleCnt="4"/>
      <dgm:spPr/>
      <dgm:t>
        <a:bodyPr/>
        <a:lstStyle/>
        <a:p>
          <a:endParaRPr lang="ru-RU"/>
        </a:p>
      </dgm:t>
    </dgm:pt>
    <dgm:pt modelId="{F28EA624-A694-4CF7-BD4E-C3F7FDFC2D74}" type="pres">
      <dgm:prSet presAssocID="{FB489F02-BF09-4768-AF0D-38FB54B11DAB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DF481B-47D3-404B-880C-77EB3A5CDE0D}" srcId="{FB489F02-BF09-4768-AF0D-38FB54B11DAB}" destId="{47122D26-A80C-47D4-920B-101FC76753B4}" srcOrd="1" destOrd="0" parTransId="{ADAA59AB-0153-484D-AB24-3BE9896B9209}" sibTransId="{BF0A7BF5-33CF-48E3-9FFF-E8BCFD10BE55}"/>
    <dgm:cxn modelId="{11D69713-F61F-4703-BED2-C81D3BA25AC9}" type="presOf" srcId="{69BAE91E-D0B8-4517-A24D-270BBEF22D07}" destId="{1EF2B639-9802-4DD6-9EE8-7266E48252A1}" srcOrd="0" destOrd="0" presId="urn:microsoft.com/office/officeart/2005/8/layout/venn2"/>
    <dgm:cxn modelId="{D2A47851-933B-4C22-A357-702F0049F897}" type="presOf" srcId="{69BAE91E-D0B8-4517-A24D-270BBEF22D07}" destId="{F28EA624-A694-4CF7-BD4E-C3F7FDFC2D74}" srcOrd="1" destOrd="0" presId="urn:microsoft.com/office/officeart/2005/8/layout/venn2"/>
    <dgm:cxn modelId="{B6BED1E9-F38D-40E1-B253-F0489EF23ED7}" srcId="{FB489F02-BF09-4768-AF0D-38FB54B11DAB}" destId="{6BC9BA10-D8D0-4F6C-94EE-11636B5177A8}" srcOrd="2" destOrd="0" parTransId="{478771D2-B071-499B-90D1-D0C6B54E7BB2}" sibTransId="{86C06A08-7A04-49F6-A81A-24D16D177D71}"/>
    <dgm:cxn modelId="{284FE3B4-F06A-48D4-8FE9-BF7EA8E60BBA}" type="presOf" srcId="{47122D26-A80C-47D4-920B-101FC76753B4}" destId="{3546CF64-CD3D-42AF-808F-118867662485}" srcOrd="1" destOrd="0" presId="urn:microsoft.com/office/officeart/2005/8/layout/venn2"/>
    <dgm:cxn modelId="{62B9BB92-F677-4A35-BA9D-D26431D31846}" srcId="{FB489F02-BF09-4768-AF0D-38FB54B11DAB}" destId="{BEE34D12-C91D-43DB-BA12-D0491094DC76}" srcOrd="0" destOrd="0" parTransId="{3C77CE5F-D88B-4E60-A4E3-96EF9278FD36}" sibTransId="{D9F58196-6723-4E81-B0E9-FFD4F39B0899}"/>
    <dgm:cxn modelId="{6DA92806-04B2-4F99-ACD6-27C7046FF009}" type="presOf" srcId="{6BC9BA10-D8D0-4F6C-94EE-11636B5177A8}" destId="{F4F47364-2209-44D8-B4CF-029BD30C520E}" srcOrd="1" destOrd="0" presId="urn:microsoft.com/office/officeart/2005/8/layout/venn2"/>
    <dgm:cxn modelId="{57486629-3164-41EB-B4E3-684EB175A390}" type="presOf" srcId="{BEE34D12-C91D-43DB-BA12-D0491094DC76}" destId="{CF864F28-AFD3-405F-B4EA-87186F370B58}" srcOrd="1" destOrd="0" presId="urn:microsoft.com/office/officeart/2005/8/layout/venn2"/>
    <dgm:cxn modelId="{3D553419-B548-4477-A385-A343A7E043AE}" type="presOf" srcId="{6BC9BA10-D8D0-4F6C-94EE-11636B5177A8}" destId="{EA0011B1-A556-402B-8E46-55747EC2C45D}" srcOrd="0" destOrd="0" presId="urn:microsoft.com/office/officeart/2005/8/layout/venn2"/>
    <dgm:cxn modelId="{988E75B7-D627-415E-95FF-296FEFF05014}" type="presOf" srcId="{FB489F02-BF09-4768-AF0D-38FB54B11DAB}" destId="{770B9662-9802-449D-813E-413CF6C2A5AA}" srcOrd="0" destOrd="0" presId="urn:microsoft.com/office/officeart/2005/8/layout/venn2"/>
    <dgm:cxn modelId="{57B8A368-2B6E-4891-83C9-327C863834F9}" srcId="{FB489F02-BF09-4768-AF0D-38FB54B11DAB}" destId="{69BAE91E-D0B8-4517-A24D-270BBEF22D07}" srcOrd="3" destOrd="0" parTransId="{E022CE77-002B-46AC-BA49-7F8BF00C0F06}" sibTransId="{36C3163B-647C-4A1C-B5C3-E93CE3BE99E3}"/>
    <dgm:cxn modelId="{9F877309-19FB-4C7A-A939-735B475ED159}" type="presOf" srcId="{BEE34D12-C91D-43DB-BA12-D0491094DC76}" destId="{B628A25C-4F72-4728-90E2-71D75884D364}" srcOrd="0" destOrd="0" presId="urn:microsoft.com/office/officeart/2005/8/layout/venn2"/>
    <dgm:cxn modelId="{7CB6C0AD-75A9-4F76-97D5-61B58F063D92}" type="presOf" srcId="{47122D26-A80C-47D4-920B-101FC76753B4}" destId="{FAE3FB2D-ADB9-4C96-B51E-DB9EED0BDA68}" srcOrd="0" destOrd="0" presId="urn:microsoft.com/office/officeart/2005/8/layout/venn2"/>
    <dgm:cxn modelId="{B3661905-B890-41A5-B17D-3CE2041FF61C}" type="presParOf" srcId="{770B9662-9802-449D-813E-413CF6C2A5AA}" destId="{A1A19FCE-47F2-4C2F-8623-9F27A42229FF}" srcOrd="0" destOrd="0" presId="urn:microsoft.com/office/officeart/2005/8/layout/venn2"/>
    <dgm:cxn modelId="{DD82DCC8-849D-4221-AB71-4D4E03BCD0E9}" type="presParOf" srcId="{A1A19FCE-47F2-4C2F-8623-9F27A42229FF}" destId="{B628A25C-4F72-4728-90E2-71D75884D364}" srcOrd="0" destOrd="0" presId="urn:microsoft.com/office/officeart/2005/8/layout/venn2"/>
    <dgm:cxn modelId="{CBBBE2C9-5237-4148-B5B1-F47AE6044BD1}" type="presParOf" srcId="{A1A19FCE-47F2-4C2F-8623-9F27A42229FF}" destId="{CF864F28-AFD3-405F-B4EA-87186F370B58}" srcOrd="1" destOrd="0" presId="urn:microsoft.com/office/officeart/2005/8/layout/venn2"/>
    <dgm:cxn modelId="{0DA5782B-9B81-4CBD-853D-27EE570E8D0A}" type="presParOf" srcId="{770B9662-9802-449D-813E-413CF6C2A5AA}" destId="{9EE37631-8320-4B68-A93D-078A903F0F87}" srcOrd="1" destOrd="0" presId="urn:microsoft.com/office/officeart/2005/8/layout/venn2"/>
    <dgm:cxn modelId="{0DC66D1B-8D71-4EDB-9793-C1F98FE534E9}" type="presParOf" srcId="{9EE37631-8320-4B68-A93D-078A903F0F87}" destId="{FAE3FB2D-ADB9-4C96-B51E-DB9EED0BDA68}" srcOrd="0" destOrd="0" presId="urn:microsoft.com/office/officeart/2005/8/layout/venn2"/>
    <dgm:cxn modelId="{BE4F927A-A419-4163-BA26-45D0906BC2D5}" type="presParOf" srcId="{9EE37631-8320-4B68-A93D-078A903F0F87}" destId="{3546CF64-CD3D-42AF-808F-118867662485}" srcOrd="1" destOrd="0" presId="urn:microsoft.com/office/officeart/2005/8/layout/venn2"/>
    <dgm:cxn modelId="{F922B737-CB45-4598-AAC8-12D05E05A3BD}" type="presParOf" srcId="{770B9662-9802-449D-813E-413CF6C2A5AA}" destId="{DB5A8035-1067-425C-ABF9-C321F8A41C12}" srcOrd="2" destOrd="0" presId="urn:microsoft.com/office/officeart/2005/8/layout/venn2"/>
    <dgm:cxn modelId="{415BAE5B-677B-4647-BFA4-77158C8A05E0}" type="presParOf" srcId="{DB5A8035-1067-425C-ABF9-C321F8A41C12}" destId="{EA0011B1-A556-402B-8E46-55747EC2C45D}" srcOrd="0" destOrd="0" presId="urn:microsoft.com/office/officeart/2005/8/layout/venn2"/>
    <dgm:cxn modelId="{D4DA1C69-811B-4DFB-95D6-10C3830919D8}" type="presParOf" srcId="{DB5A8035-1067-425C-ABF9-C321F8A41C12}" destId="{F4F47364-2209-44D8-B4CF-029BD30C520E}" srcOrd="1" destOrd="0" presId="urn:microsoft.com/office/officeart/2005/8/layout/venn2"/>
    <dgm:cxn modelId="{02B3C741-9CA7-4F89-B744-092B56AB3C54}" type="presParOf" srcId="{770B9662-9802-449D-813E-413CF6C2A5AA}" destId="{092573BA-6913-4727-995F-9763B66BB644}" srcOrd="3" destOrd="0" presId="urn:microsoft.com/office/officeart/2005/8/layout/venn2"/>
    <dgm:cxn modelId="{70A9FE19-21AE-479A-A1B2-DCBE4C7A37E4}" type="presParOf" srcId="{092573BA-6913-4727-995F-9763B66BB644}" destId="{1EF2B639-9802-4DD6-9EE8-7266E48252A1}" srcOrd="0" destOrd="0" presId="urn:microsoft.com/office/officeart/2005/8/layout/venn2"/>
    <dgm:cxn modelId="{BBEAE025-626F-4118-B414-59946758DD39}" type="presParOf" srcId="{092573BA-6913-4727-995F-9763B66BB644}" destId="{F28EA624-A694-4CF7-BD4E-C3F7FDFC2D74}" srcOrd="1" destOrd="0" presId="urn:microsoft.com/office/officeart/2005/8/layout/venn2"/>
  </dgm:cxnLst>
  <dgm:bg>
    <a:solidFill>
      <a:srgbClr val="E8EAF4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489F02-BF09-4768-AF0D-38FB54B11DAB}" type="doc">
      <dgm:prSet loTypeId="urn:microsoft.com/office/officeart/2005/8/layout/funnel1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EE34D12-C91D-43DB-BA12-D0491094DC76}">
      <dgm:prSet phldrT="[Текст]" custT="1"/>
      <dgm:spPr>
        <a:xfrm>
          <a:off x="3083208" y="536647"/>
          <a:ext cx="1617740" cy="1518869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600" b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200 473,8</a:t>
          </a:r>
        </a:p>
        <a:p>
          <a:r>
            <a:rPr lang="ru-RU" sz="1600" b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(10,6%)</a:t>
          </a:r>
          <a:endParaRPr lang="ru-RU" sz="1600" b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C77CE5F-D88B-4E60-A4E3-96EF9278FD36}" type="parTrans" cxnId="{62B9BB92-F677-4A35-BA9D-D26431D31846}">
      <dgm:prSet/>
      <dgm:spPr/>
      <dgm:t>
        <a:bodyPr/>
        <a:lstStyle/>
        <a:p>
          <a:endParaRPr lang="ru-RU"/>
        </a:p>
      </dgm:t>
    </dgm:pt>
    <dgm:pt modelId="{D9F58196-6723-4E81-B0E9-FFD4F39B0899}" type="sibTrans" cxnId="{62B9BB92-F677-4A35-BA9D-D26431D31846}">
      <dgm:prSet/>
      <dgm:spPr/>
      <dgm:t>
        <a:bodyPr/>
        <a:lstStyle/>
        <a:p>
          <a:endParaRPr lang="ru-RU"/>
        </a:p>
      </dgm:t>
    </dgm:pt>
    <dgm:pt modelId="{47122D26-A80C-47D4-920B-101FC76753B4}">
      <dgm:prSet phldrT="[Текст]" custT="1"/>
      <dgm:spPr>
        <a:xfrm>
          <a:off x="1303193" y="665845"/>
          <a:ext cx="1549179" cy="1515376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856 609,0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(45,2%)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DAA59AB-0153-484D-AB24-3BE9896B9209}" type="parTrans" cxnId="{30DF481B-47D3-404B-880C-77EB3A5CDE0D}">
      <dgm:prSet/>
      <dgm:spPr/>
      <dgm:t>
        <a:bodyPr/>
        <a:lstStyle/>
        <a:p>
          <a:endParaRPr lang="ru-RU"/>
        </a:p>
      </dgm:t>
    </dgm:pt>
    <dgm:pt modelId="{BF0A7BF5-33CF-48E3-9FFF-E8BCFD10BE55}" type="sibTrans" cxnId="{30DF481B-47D3-404B-880C-77EB3A5CDE0D}">
      <dgm:prSet/>
      <dgm:spPr/>
      <dgm:t>
        <a:bodyPr/>
        <a:lstStyle/>
        <a:p>
          <a:endParaRPr lang="ru-RU"/>
        </a:p>
      </dgm:t>
    </dgm:pt>
    <dgm:pt modelId="{6BC9BA10-D8D0-4F6C-94EE-11636B5177A8}">
      <dgm:prSet phldrT="[Текст]" custT="1"/>
      <dgm:spPr>
        <a:xfrm>
          <a:off x="2221218" y="1918107"/>
          <a:ext cx="1644884" cy="1530250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837 079,7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r>
            <a:rPr lang="ru-RU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(44,2%)</a:t>
          </a:r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78771D2-B071-499B-90D1-D0C6B54E7BB2}" type="parTrans" cxnId="{B6BED1E9-F38D-40E1-B253-F0489EF23ED7}">
      <dgm:prSet/>
      <dgm:spPr/>
      <dgm:t>
        <a:bodyPr/>
        <a:lstStyle/>
        <a:p>
          <a:endParaRPr lang="ru-RU"/>
        </a:p>
      </dgm:t>
    </dgm:pt>
    <dgm:pt modelId="{86C06A08-7A04-49F6-A81A-24D16D177D71}" type="sibTrans" cxnId="{B6BED1E9-F38D-40E1-B253-F0489EF23ED7}">
      <dgm:prSet/>
      <dgm:spPr/>
      <dgm:t>
        <a:bodyPr/>
        <a:lstStyle/>
        <a:p>
          <a:endParaRPr lang="ru-RU"/>
        </a:p>
      </dgm:t>
    </dgm:pt>
    <dgm:pt modelId="{69BAE91E-D0B8-4517-A24D-270BBEF22D07}">
      <dgm:prSet phldrT="[Текст]" custT="1"/>
      <dgm:spPr>
        <a:xfrm>
          <a:off x="1331756" y="4177387"/>
          <a:ext cx="3488436" cy="87210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1 894 162,5</a:t>
          </a:r>
          <a:endParaRPr lang="ru-RU" sz="1600" dirty="0">
            <a:solidFill>
              <a:schemeClr val="tx1"/>
            </a:solidFill>
            <a:latin typeface="Calibri"/>
            <a:ea typeface="+mn-ea"/>
            <a:cs typeface="+mn-cs"/>
          </a:endParaRPr>
        </a:p>
        <a:p>
          <a:r>
            <a:rPr lang="ru-RU" sz="1600" dirty="0">
              <a:solidFill>
                <a:schemeClr val="tx1"/>
              </a:solidFill>
              <a:latin typeface="Calibri"/>
              <a:ea typeface="+mn-ea"/>
              <a:cs typeface="+mn-cs"/>
            </a:rPr>
            <a:t>(100%)</a:t>
          </a:r>
        </a:p>
      </dgm:t>
    </dgm:pt>
    <dgm:pt modelId="{E022CE77-002B-46AC-BA49-7F8BF00C0F06}" type="parTrans" cxnId="{57B8A368-2B6E-4891-83C9-327C863834F9}">
      <dgm:prSet/>
      <dgm:spPr/>
      <dgm:t>
        <a:bodyPr/>
        <a:lstStyle/>
        <a:p>
          <a:endParaRPr lang="ru-RU"/>
        </a:p>
      </dgm:t>
    </dgm:pt>
    <dgm:pt modelId="{36C3163B-647C-4A1C-B5C3-E93CE3BE99E3}" type="sibTrans" cxnId="{57B8A368-2B6E-4891-83C9-327C863834F9}">
      <dgm:prSet/>
      <dgm:spPr/>
      <dgm:t>
        <a:bodyPr/>
        <a:lstStyle/>
        <a:p>
          <a:endParaRPr lang="ru-RU"/>
        </a:p>
      </dgm:t>
    </dgm:pt>
    <dgm:pt modelId="{8BE0E7E5-12AF-4281-83BA-AC2A347A9991}">
      <dgm:prSet/>
      <dgm:spPr/>
      <dgm:t>
        <a:bodyPr/>
        <a:lstStyle/>
        <a:p>
          <a:endParaRPr lang="ru-RU"/>
        </a:p>
      </dgm:t>
    </dgm:pt>
    <dgm:pt modelId="{B21AA5C6-AEAE-4C1E-B435-7D13C877D201}" type="parTrans" cxnId="{028F74A8-E45B-4AE0-860B-F99558E57968}">
      <dgm:prSet/>
      <dgm:spPr/>
      <dgm:t>
        <a:bodyPr/>
        <a:lstStyle/>
        <a:p>
          <a:endParaRPr lang="ru-RU"/>
        </a:p>
      </dgm:t>
    </dgm:pt>
    <dgm:pt modelId="{18F8721E-6437-4002-A382-FC921959BA86}" type="sibTrans" cxnId="{028F74A8-E45B-4AE0-860B-F99558E57968}">
      <dgm:prSet/>
      <dgm:spPr/>
      <dgm:t>
        <a:bodyPr/>
        <a:lstStyle/>
        <a:p>
          <a:endParaRPr lang="ru-RU"/>
        </a:p>
      </dgm:t>
    </dgm:pt>
    <dgm:pt modelId="{17D946C4-4E66-4682-8C43-A3A1426D22D5}">
      <dgm:prSet/>
      <dgm:spPr/>
      <dgm:t>
        <a:bodyPr/>
        <a:lstStyle/>
        <a:p>
          <a:endParaRPr lang="ru-RU"/>
        </a:p>
      </dgm:t>
    </dgm:pt>
    <dgm:pt modelId="{7B5DA72D-C003-40F6-8D48-A86795E3501B}" type="parTrans" cxnId="{F426F82E-38BF-4473-94FA-2FAACD22B8F8}">
      <dgm:prSet/>
      <dgm:spPr/>
      <dgm:t>
        <a:bodyPr/>
        <a:lstStyle/>
        <a:p>
          <a:endParaRPr lang="ru-RU"/>
        </a:p>
      </dgm:t>
    </dgm:pt>
    <dgm:pt modelId="{45343A79-2B3A-402A-B8F2-81518E008683}" type="sibTrans" cxnId="{F426F82E-38BF-4473-94FA-2FAACD22B8F8}">
      <dgm:prSet/>
      <dgm:spPr/>
      <dgm:t>
        <a:bodyPr/>
        <a:lstStyle/>
        <a:p>
          <a:endParaRPr lang="ru-RU"/>
        </a:p>
      </dgm:t>
    </dgm:pt>
    <dgm:pt modelId="{17C0B955-75B9-4B71-AB47-333E58CCDBDE}">
      <dgm:prSet/>
      <dgm:spPr/>
      <dgm:t>
        <a:bodyPr/>
        <a:lstStyle/>
        <a:p>
          <a:endParaRPr lang="ru-RU"/>
        </a:p>
      </dgm:t>
    </dgm:pt>
    <dgm:pt modelId="{89972B50-7F11-4966-B122-89D3182CFC75}" type="parTrans" cxnId="{4B0D82F0-4C49-42C8-AB29-1D29F872D63B}">
      <dgm:prSet/>
      <dgm:spPr/>
      <dgm:t>
        <a:bodyPr/>
        <a:lstStyle/>
        <a:p>
          <a:endParaRPr lang="ru-RU"/>
        </a:p>
      </dgm:t>
    </dgm:pt>
    <dgm:pt modelId="{285F244E-69AA-45C4-9788-23878AE79842}" type="sibTrans" cxnId="{4B0D82F0-4C49-42C8-AB29-1D29F872D63B}">
      <dgm:prSet/>
      <dgm:spPr/>
      <dgm:t>
        <a:bodyPr/>
        <a:lstStyle/>
        <a:p>
          <a:endParaRPr lang="ru-RU"/>
        </a:p>
      </dgm:t>
    </dgm:pt>
    <dgm:pt modelId="{57BC8578-C5A9-4072-9D60-CE8E637B809B}">
      <dgm:prSet/>
      <dgm:spPr/>
      <dgm:t>
        <a:bodyPr/>
        <a:lstStyle/>
        <a:p>
          <a:endParaRPr lang="ru-RU"/>
        </a:p>
      </dgm:t>
    </dgm:pt>
    <dgm:pt modelId="{284F40DF-42DF-415B-820C-9D7DF070C08A}" type="parTrans" cxnId="{9B54D0BB-4C7D-4AEB-9F2F-F17C69054B32}">
      <dgm:prSet/>
      <dgm:spPr/>
      <dgm:t>
        <a:bodyPr/>
        <a:lstStyle/>
        <a:p>
          <a:endParaRPr lang="ru-RU"/>
        </a:p>
      </dgm:t>
    </dgm:pt>
    <dgm:pt modelId="{83D51A3C-C24E-4C5A-A503-085F84C2F99D}" type="sibTrans" cxnId="{9B54D0BB-4C7D-4AEB-9F2F-F17C69054B32}">
      <dgm:prSet/>
      <dgm:spPr/>
      <dgm:t>
        <a:bodyPr/>
        <a:lstStyle/>
        <a:p>
          <a:endParaRPr lang="ru-RU"/>
        </a:p>
      </dgm:t>
    </dgm:pt>
    <dgm:pt modelId="{58C40244-F0A1-48A2-B9F2-5BC573A77DFB}" type="pres">
      <dgm:prSet presAssocID="{FB489F02-BF09-4768-AF0D-38FB54B11DA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FD2375-049F-4A3B-9180-704FB5505F6A}" type="pres">
      <dgm:prSet presAssocID="{FB489F02-BF09-4768-AF0D-38FB54B11DAB}" presName="ellipse" presStyleLbl="trBgShp" presStyleIdx="0" presStyleCnt="1" custScaleX="117625" custLinFactNeighborX="2580" custLinFactNeighborY="-8954"/>
      <dgm:spPr>
        <a:xfrm>
          <a:off x="805021" y="516898"/>
          <a:ext cx="4411018" cy="1302349"/>
        </a:xfrm>
        <a:prstGeom prst="ellipse">
          <a:avLst/>
        </a:prstGeom>
        <a:solidFill>
          <a:srgbClr val="4F81BD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gm:spPr>
      <dgm:t>
        <a:bodyPr/>
        <a:lstStyle/>
        <a:p>
          <a:endParaRPr lang="ru-RU"/>
        </a:p>
      </dgm:t>
    </dgm:pt>
    <dgm:pt modelId="{AF462B5C-43F7-4584-9E92-655614CA542C}" type="pres">
      <dgm:prSet presAssocID="{FB489F02-BF09-4768-AF0D-38FB54B11DAB}" presName="arrow1" presStyleLbl="fgShp" presStyleIdx="0" presStyleCnt="1" custLinFactNeighborX="16410" custLinFactNeighborY="-4274"/>
      <dgm:spPr>
        <a:xfrm>
          <a:off x="2662912" y="3795350"/>
          <a:ext cx="726757" cy="465124"/>
        </a:xfrm>
        <a:prstGeom prst="downArrow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gm:spPr>
      <dgm:t>
        <a:bodyPr/>
        <a:lstStyle/>
        <a:p>
          <a:endParaRPr lang="ru-RU"/>
        </a:p>
      </dgm:t>
    </dgm:pt>
    <dgm:pt modelId="{D163990C-60F0-4142-9122-578516DB9AFD}" type="pres">
      <dgm:prSet presAssocID="{FB489F02-BF09-4768-AF0D-38FB54B11DAB}" presName="rectangle" presStyleLbl="revTx" presStyleIdx="0" presStyleCnt="1" custScaleX="33961" custLinFactNeighborX="4843" custLinFactNeighborY="-1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969A8-45EC-4A22-82FE-7F7F46E2F3A5}" type="pres">
      <dgm:prSet presAssocID="{47122D26-A80C-47D4-920B-101FC76753B4}" presName="item1" presStyleLbl="node1" presStyleIdx="0" presStyleCnt="3" custScaleX="125740" custScaleY="116978" custLinFactNeighborX="-5822" custLinFactNeighborY="1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A7991-9560-470B-8816-83D7FEFA38B2}" type="pres">
      <dgm:prSet presAssocID="{6BC9BA10-D8D0-4F6C-94EE-11636B5177A8}" presName="item2" presStyleLbl="node1" presStyleIdx="1" presStyleCnt="3" custScaleX="118424" custScaleY="115840" custLinFactNeighborX="-2279" custLinFactNeighborY="-21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48273-A034-4AF5-B64C-C27F207DA9D8}" type="pres">
      <dgm:prSet presAssocID="{69BAE91E-D0B8-4517-A24D-270BBEF22D07}" presName="item3" presStyleLbl="node1" presStyleIdx="2" presStyleCnt="3" custScaleX="123665" custScaleY="116107" custLinFactNeighborX="34920" custLinFactNeighborY="2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E6674-BA59-4D1F-B187-2B0E54BEE205}" type="pres">
      <dgm:prSet presAssocID="{FB489F02-BF09-4768-AF0D-38FB54B11DAB}" presName="funnel" presStyleLbl="trAlignAcc1" presStyleIdx="0" presStyleCnt="1" custScaleX="114652" custLinFactNeighborX="-81" custLinFactNeighborY="-645"/>
      <dgm:spPr>
        <a:xfrm>
          <a:off x="660924" y="366929"/>
          <a:ext cx="4666155" cy="3255873"/>
        </a:xfrm>
        <a:prstGeom prst="funnel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endParaRPr lang="ru-RU"/>
        </a:p>
      </dgm:t>
    </dgm:pt>
  </dgm:ptLst>
  <dgm:cxnLst>
    <dgm:cxn modelId="{12BBC42E-8159-4EEC-A76F-EDAA3FDCC930}" type="presOf" srcId="{69BAE91E-D0B8-4517-A24D-270BBEF22D07}" destId="{D163990C-60F0-4142-9122-578516DB9AFD}" srcOrd="0" destOrd="0" presId="urn:microsoft.com/office/officeart/2005/8/layout/funnel1"/>
    <dgm:cxn modelId="{5AF1A0A5-9B8F-47C2-8D44-D7FFD968D8AA}" type="presOf" srcId="{47122D26-A80C-47D4-920B-101FC76753B4}" destId="{55BA7991-9560-470B-8816-83D7FEFA38B2}" srcOrd="0" destOrd="0" presId="urn:microsoft.com/office/officeart/2005/8/layout/funnel1"/>
    <dgm:cxn modelId="{30DF481B-47D3-404B-880C-77EB3A5CDE0D}" srcId="{FB489F02-BF09-4768-AF0D-38FB54B11DAB}" destId="{47122D26-A80C-47D4-920B-101FC76753B4}" srcOrd="1" destOrd="0" parTransId="{ADAA59AB-0153-484D-AB24-3BE9896B9209}" sibTransId="{BF0A7BF5-33CF-48E3-9FFF-E8BCFD10BE55}"/>
    <dgm:cxn modelId="{B6EE8255-5162-47C8-9368-9461B9804DFA}" type="presOf" srcId="{FB489F02-BF09-4768-AF0D-38FB54B11DAB}" destId="{58C40244-F0A1-48A2-B9F2-5BC573A77DFB}" srcOrd="0" destOrd="0" presId="urn:microsoft.com/office/officeart/2005/8/layout/funnel1"/>
    <dgm:cxn modelId="{028F74A8-E45B-4AE0-860B-F99558E57968}" srcId="{FB489F02-BF09-4768-AF0D-38FB54B11DAB}" destId="{8BE0E7E5-12AF-4281-83BA-AC2A347A9991}" srcOrd="4" destOrd="0" parTransId="{B21AA5C6-AEAE-4C1E-B435-7D13C877D201}" sibTransId="{18F8721E-6437-4002-A382-FC921959BA86}"/>
    <dgm:cxn modelId="{B6BED1E9-F38D-40E1-B253-F0489EF23ED7}" srcId="{FB489F02-BF09-4768-AF0D-38FB54B11DAB}" destId="{6BC9BA10-D8D0-4F6C-94EE-11636B5177A8}" srcOrd="2" destOrd="0" parTransId="{478771D2-B071-499B-90D1-D0C6B54E7BB2}" sibTransId="{86C06A08-7A04-49F6-A81A-24D16D177D71}"/>
    <dgm:cxn modelId="{9B54D0BB-4C7D-4AEB-9F2F-F17C69054B32}" srcId="{FB489F02-BF09-4768-AF0D-38FB54B11DAB}" destId="{57BC8578-C5A9-4072-9D60-CE8E637B809B}" srcOrd="7" destOrd="0" parTransId="{284F40DF-42DF-415B-820C-9D7DF070C08A}" sibTransId="{83D51A3C-C24E-4C5A-A503-085F84C2F99D}"/>
    <dgm:cxn modelId="{A9CA08F5-A597-499E-A96F-F880822BA558}" type="presOf" srcId="{6BC9BA10-D8D0-4F6C-94EE-11636B5177A8}" destId="{B31969A8-45EC-4A22-82FE-7F7F46E2F3A5}" srcOrd="0" destOrd="0" presId="urn:microsoft.com/office/officeart/2005/8/layout/funnel1"/>
    <dgm:cxn modelId="{F426F82E-38BF-4473-94FA-2FAACD22B8F8}" srcId="{FB489F02-BF09-4768-AF0D-38FB54B11DAB}" destId="{17D946C4-4E66-4682-8C43-A3A1426D22D5}" srcOrd="5" destOrd="0" parTransId="{7B5DA72D-C003-40F6-8D48-A86795E3501B}" sibTransId="{45343A79-2B3A-402A-B8F2-81518E008683}"/>
    <dgm:cxn modelId="{62B9BB92-F677-4A35-BA9D-D26431D31846}" srcId="{FB489F02-BF09-4768-AF0D-38FB54B11DAB}" destId="{BEE34D12-C91D-43DB-BA12-D0491094DC76}" srcOrd="0" destOrd="0" parTransId="{3C77CE5F-D88B-4E60-A4E3-96EF9278FD36}" sibTransId="{D9F58196-6723-4E81-B0E9-FFD4F39B0899}"/>
    <dgm:cxn modelId="{57B8A368-2B6E-4891-83C9-327C863834F9}" srcId="{FB489F02-BF09-4768-AF0D-38FB54B11DAB}" destId="{69BAE91E-D0B8-4517-A24D-270BBEF22D07}" srcOrd="3" destOrd="0" parTransId="{E022CE77-002B-46AC-BA49-7F8BF00C0F06}" sibTransId="{36C3163B-647C-4A1C-B5C3-E93CE3BE99E3}"/>
    <dgm:cxn modelId="{4B0D82F0-4C49-42C8-AB29-1D29F872D63B}" srcId="{FB489F02-BF09-4768-AF0D-38FB54B11DAB}" destId="{17C0B955-75B9-4B71-AB47-333E58CCDBDE}" srcOrd="6" destOrd="0" parTransId="{89972B50-7F11-4966-B122-89D3182CFC75}" sibTransId="{285F244E-69AA-45C4-9788-23878AE79842}"/>
    <dgm:cxn modelId="{394EE5D0-BF9A-46DD-A3B3-0DBAFFB0CD83}" type="presOf" srcId="{BEE34D12-C91D-43DB-BA12-D0491094DC76}" destId="{94348273-A034-4AF5-B64C-C27F207DA9D8}" srcOrd="0" destOrd="0" presId="urn:microsoft.com/office/officeart/2005/8/layout/funnel1"/>
    <dgm:cxn modelId="{93E2B8BC-7C73-4588-9887-655EF1E134AF}" type="presParOf" srcId="{58C40244-F0A1-48A2-B9F2-5BC573A77DFB}" destId="{FDFD2375-049F-4A3B-9180-704FB5505F6A}" srcOrd="0" destOrd="0" presId="urn:microsoft.com/office/officeart/2005/8/layout/funnel1"/>
    <dgm:cxn modelId="{3CDE63BD-A918-4B75-91B0-3E550590ABEB}" type="presParOf" srcId="{58C40244-F0A1-48A2-B9F2-5BC573A77DFB}" destId="{AF462B5C-43F7-4584-9E92-655614CA542C}" srcOrd="1" destOrd="0" presId="urn:microsoft.com/office/officeart/2005/8/layout/funnel1"/>
    <dgm:cxn modelId="{3C1F78C7-E176-4407-AE45-EA136A15F8D4}" type="presParOf" srcId="{58C40244-F0A1-48A2-B9F2-5BC573A77DFB}" destId="{D163990C-60F0-4142-9122-578516DB9AFD}" srcOrd="2" destOrd="0" presId="urn:microsoft.com/office/officeart/2005/8/layout/funnel1"/>
    <dgm:cxn modelId="{8E2717E4-EE00-4C1C-BE5F-70E9739CB96E}" type="presParOf" srcId="{58C40244-F0A1-48A2-B9F2-5BC573A77DFB}" destId="{B31969A8-45EC-4A22-82FE-7F7F46E2F3A5}" srcOrd="3" destOrd="0" presId="urn:microsoft.com/office/officeart/2005/8/layout/funnel1"/>
    <dgm:cxn modelId="{DEC02701-59A6-4FEB-8E26-B26909C31B06}" type="presParOf" srcId="{58C40244-F0A1-48A2-B9F2-5BC573A77DFB}" destId="{55BA7991-9560-470B-8816-83D7FEFA38B2}" srcOrd="4" destOrd="0" presId="urn:microsoft.com/office/officeart/2005/8/layout/funnel1"/>
    <dgm:cxn modelId="{4F5BEAE2-0610-4478-AE55-BA7561DE463D}" type="presParOf" srcId="{58C40244-F0A1-48A2-B9F2-5BC573A77DFB}" destId="{94348273-A034-4AF5-B64C-C27F207DA9D8}" srcOrd="5" destOrd="0" presId="urn:microsoft.com/office/officeart/2005/8/layout/funnel1"/>
    <dgm:cxn modelId="{F64E005C-F2A4-4EA4-BDB8-C8A7A17CE2A6}" type="presParOf" srcId="{58C40244-F0A1-48A2-B9F2-5BC573A77DFB}" destId="{DA4E6674-BA59-4D1F-B187-2B0E54BEE205}" srcOrd="6" destOrd="0" presId="urn:microsoft.com/office/officeart/2005/8/layout/funnel1"/>
  </dgm:cxnLst>
  <dgm:bg>
    <a:solidFill>
      <a:srgbClr val="E8EAF4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28A25C-4F72-4728-90E2-71D75884D364}">
      <dsp:nvSpPr>
        <dsp:cNvPr id="0" name=""/>
        <dsp:cNvSpPr/>
      </dsp:nvSpPr>
      <dsp:spPr>
        <a:xfrm>
          <a:off x="469258" y="0"/>
          <a:ext cx="7557275" cy="5400600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2 329 345,5</a:t>
          </a:r>
          <a:endParaRPr lang="ru-RU" sz="1600" b="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(100%)</a:t>
          </a:r>
        </a:p>
      </dsp:txBody>
      <dsp:txXfrm>
        <a:off x="3500832" y="388664"/>
        <a:ext cx="1494126" cy="572820"/>
      </dsp:txXfrm>
    </dsp:sp>
    <dsp:sp modelId="{FAE3FB2D-ADB9-4C96-B51E-DB9EED0BDA68}">
      <dsp:nvSpPr>
        <dsp:cNvPr id="0" name=""/>
        <dsp:cNvSpPr/>
      </dsp:nvSpPr>
      <dsp:spPr>
        <a:xfrm>
          <a:off x="1470561" y="941346"/>
          <a:ext cx="5839992" cy="4320480"/>
        </a:xfrm>
        <a:prstGeom prst="ellipse">
          <a:avLst/>
        </a:prstGeom>
        <a:gradFill rotWithShape="0">
          <a:gsLst>
            <a:gs pos="0">
              <a:srgbClr val="C0504D">
                <a:hueOff val="1560506"/>
                <a:satOff val="-1946"/>
                <a:lumOff val="458"/>
                <a:alphaOff val="0"/>
                <a:shade val="51000"/>
                <a:satMod val="130000"/>
              </a:srgbClr>
            </a:gs>
            <a:gs pos="80000">
              <a:srgbClr val="C0504D">
                <a:hueOff val="1560506"/>
                <a:satOff val="-1946"/>
                <a:lumOff val="458"/>
                <a:alphaOff val="0"/>
                <a:shade val="93000"/>
                <a:satMod val="130000"/>
              </a:srgbClr>
            </a:gs>
            <a:gs pos="100000">
              <a:srgbClr val="C0504D">
                <a:hueOff val="1560506"/>
                <a:satOff val="-1946"/>
                <a:lumOff val="45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1 242 944,0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(53,3%)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668928" y="1314463"/>
        <a:ext cx="1443259" cy="549908"/>
      </dsp:txXfrm>
    </dsp:sp>
    <dsp:sp modelId="{EA0011B1-A556-402B-8E46-55747EC2C45D}">
      <dsp:nvSpPr>
        <dsp:cNvPr id="0" name=""/>
        <dsp:cNvSpPr/>
      </dsp:nvSpPr>
      <dsp:spPr>
        <a:xfrm>
          <a:off x="2085960" y="2079652"/>
          <a:ext cx="4467419" cy="3240360"/>
        </a:xfrm>
        <a:prstGeom prst="ellipse">
          <a:avLst/>
        </a:prstGeom>
        <a:gradFill rotWithShape="0">
          <a:gsLst>
            <a:gs pos="0">
              <a:srgbClr val="C0504D">
                <a:hueOff val="3121013"/>
                <a:satOff val="-3893"/>
                <a:lumOff val="915"/>
                <a:alphaOff val="0"/>
                <a:shade val="51000"/>
                <a:satMod val="130000"/>
              </a:srgbClr>
            </a:gs>
            <a:gs pos="80000">
              <a:srgbClr val="C0504D">
                <a:hueOff val="3121013"/>
                <a:satOff val="-3893"/>
                <a:lumOff val="915"/>
                <a:alphaOff val="0"/>
                <a:shade val="93000"/>
                <a:satMod val="130000"/>
              </a:srgbClr>
            </a:gs>
            <a:gs pos="100000">
              <a:srgbClr val="C0504D">
                <a:hueOff val="3121013"/>
                <a:satOff val="-3893"/>
                <a:lumOff val="91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852 047,0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(36,6%)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583636" y="2429450"/>
        <a:ext cx="1472067" cy="515539"/>
      </dsp:txXfrm>
    </dsp:sp>
    <dsp:sp modelId="{1EF2B639-9802-4DD6-9EE8-7266E48252A1}">
      <dsp:nvSpPr>
        <dsp:cNvPr id="0" name=""/>
        <dsp:cNvSpPr/>
      </dsp:nvSpPr>
      <dsp:spPr>
        <a:xfrm>
          <a:off x="3240359" y="3240360"/>
          <a:ext cx="2160240" cy="2160240"/>
        </a:xfrm>
        <a:prstGeom prst="ellipse">
          <a:avLst/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234 354,5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(10,1%)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780419" y="3938600"/>
        <a:ext cx="1080120" cy="763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D2375-049F-4A3B-9180-704FB5505F6A}">
      <dsp:nvSpPr>
        <dsp:cNvPr id="0" name=""/>
        <dsp:cNvSpPr/>
      </dsp:nvSpPr>
      <dsp:spPr>
        <a:xfrm>
          <a:off x="1963946" y="88620"/>
          <a:ext cx="5403403" cy="1595350"/>
        </a:xfrm>
        <a:prstGeom prst="ellipse">
          <a:avLst/>
        </a:prstGeom>
        <a:solidFill>
          <a:srgbClr val="4F81BD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62B5C-43F7-4584-9E92-655614CA542C}">
      <dsp:nvSpPr>
        <dsp:cNvPr id="0" name=""/>
        <dsp:cNvSpPr/>
      </dsp:nvSpPr>
      <dsp:spPr>
        <a:xfrm>
          <a:off x="4255212" y="4113588"/>
          <a:ext cx="890262" cy="569768"/>
        </a:xfrm>
        <a:prstGeom prst="downArrow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63990C-60F0-4142-9122-578516DB9AFD}">
      <dsp:nvSpPr>
        <dsp:cNvPr id="0" name=""/>
        <dsp:cNvSpPr/>
      </dsp:nvSpPr>
      <dsp:spPr>
        <a:xfrm>
          <a:off x="4035585" y="4581575"/>
          <a:ext cx="1451241" cy="1068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1 894 162,5</a:t>
          </a:r>
          <a:endParaRPr lang="ru-RU" sz="16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(100%)</a:t>
          </a:r>
        </a:p>
      </dsp:txBody>
      <dsp:txXfrm>
        <a:off x="4035585" y="4581575"/>
        <a:ext cx="1451241" cy="1068315"/>
      </dsp:txXfrm>
    </dsp:sp>
    <dsp:sp modelId="{B31969A8-45EC-4A22-82FE-7F7F46E2F3A5}">
      <dsp:nvSpPr>
        <dsp:cNvPr id="0" name=""/>
        <dsp:cNvSpPr/>
      </dsp:nvSpPr>
      <dsp:spPr>
        <a:xfrm>
          <a:off x="3620850" y="1839796"/>
          <a:ext cx="2014948" cy="1874540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837 079,7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(44,2%)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15932" y="2114316"/>
        <a:ext cx="1424784" cy="1325500"/>
      </dsp:txXfrm>
    </dsp:sp>
    <dsp:sp modelId="{55BA7991-9560-470B-8816-83D7FEFA38B2}">
      <dsp:nvSpPr>
        <dsp:cNvPr id="0" name=""/>
        <dsp:cNvSpPr/>
      </dsp:nvSpPr>
      <dsp:spPr>
        <a:xfrm>
          <a:off x="2589586" y="280010"/>
          <a:ext cx="1897712" cy="1856304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856 609,0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(45,2%)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867499" y="551859"/>
        <a:ext cx="1341886" cy="1312606"/>
      </dsp:txXfrm>
    </dsp:sp>
    <dsp:sp modelId="{94348273-A034-4AF5-B64C-C27F207DA9D8}">
      <dsp:nvSpPr>
        <dsp:cNvPr id="0" name=""/>
        <dsp:cNvSpPr/>
      </dsp:nvSpPr>
      <dsp:spPr>
        <a:xfrm>
          <a:off x="4781780" y="266273"/>
          <a:ext cx="1981697" cy="1860582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200 473,8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(10,6%)</a:t>
          </a:r>
          <a:endParaRPr lang="ru-RU" sz="1600" b="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071993" y="538749"/>
        <a:ext cx="1401271" cy="1315630"/>
      </dsp:txXfrm>
    </dsp:sp>
    <dsp:sp modelId="{DA4E6674-BA59-4D1F-B187-2B0E54BEE205}">
      <dsp:nvSpPr>
        <dsp:cNvPr id="0" name=""/>
        <dsp:cNvSpPr/>
      </dsp:nvSpPr>
      <dsp:spPr>
        <a:xfrm>
          <a:off x="1692243" y="9885"/>
          <a:ext cx="5715941" cy="3988376"/>
        </a:xfrm>
        <a:prstGeom prst="funnel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0.12387</cdr:x>
      <cdr:y>0.41363</cdr:y>
    </cdr:from>
    <cdr:to>
      <cdr:x>0.13299</cdr:x>
      <cdr:y>0.44458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7305" y="1924723"/>
          <a:ext cx="72008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0.14212</cdr:x>
      <cdr:y>0.44458</cdr:y>
    </cdr:from>
    <cdr:to>
      <cdr:x>0.25801</cdr:x>
      <cdr:y>0.64109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21321" y="20687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0.67521</cdr:x>
      <cdr:y>0.0954</cdr:y>
    </cdr:from>
    <cdr:to>
      <cdr:x>0.73909</cdr:x>
      <cdr:y>0.159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688632" y="432048"/>
          <a:ext cx="538185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4302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0.69231</cdr:x>
      <cdr:y>0.30211</cdr:y>
    </cdr:from>
    <cdr:to>
      <cdr:x>0.74707</cdr:x>
      <cdr:y>0.36571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832648" y="1368152"/>
          <a:ext cx="461350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2825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0.7094</cdr:x>
      <cdr:y>0.54061</cdr:y>
    </cdr:from>
    <cdr:to>
      <cdr:x>0.76923</cdr:x>
      <cdr:y>0.60422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976664" y="2448272"/>
          <a:ext cx="504064" cy="288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1477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0.15124</cdr:x>
      <cdr:y>0.68372</cdr:y>
    </cdr:from>
    <cdr:to>
      <cdr:x>0.26714</cdr:x>
      <cdr:y>0.71552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93329" y="3096344"/>
          <a:ext cx="91440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0.18803</cdr:x>
      <cdr:y>0.36571</cdr:y>
    </cdr:from>
    <cdr:to>
      <cdr:x>0.25684</cdr:x>
      <cdr:y>0.41341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584176" y="1656184"/>
          <a:ext cx="579720" cy="216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2303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0.31552</cdr:x>
      <cdr:y>0.46111</cdr:y>
    </cdr:from>
    <cdr:to>
      <cdr:x>0.43141</cdr:x>
      <cdr:y>0.50881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489473" y="2088232"/>
          <a:ext cx="91440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0.49291</cdr:y>
    </cdr:from>
    <cdr:to>
      <cdr:x>0.28611</cdr:x>
      <cdr:y>0.55651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872208" y="2232248"/>
          <a:ext cx="538269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1351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0.24786</cdr:x>
      <cdr:y>0.55651</cdr:y>
    </cdr:from>
    <cdr:to>
      <cdr:x>0.30262</cdr:x>
      <cdr:y>0.60422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088232" y="2520280"/>
          <a:ext cx="461349" cy="216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952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0.29915</cdr:x>
      <cdr:y>0.31801</cdr:y>
    </cdr:from>
    <cdr:to>
      <cdr:x>0.37216</cdr:x>
      <cdr:y>0.38161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520280" y="1440160"/>
          <a:ext cx="615105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2408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0.46154</cdr:x>
      <cdr:y>0.44521</cdr:y>
    </cdr:from>
    <cdr:to>
      <cdr:x>0.46734</cdr:x>
      <cdr:y>0.45531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641601" y="2016224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0.32479</cdr:x>
      <cdr:y>0.47701</cdr:y>
    </cdr:from>
    <cdr:to>
      <cdr:x>0.38867</cdr:x>
      <cdr:y>0.52471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2736304" y="2160240"/>
          <a:ext cx="538184" cy="216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1497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0.48892</cdr:x>
      <cdr:y>0.58831</cdr:y>
    </cdr:from>
    <cdr:to>
      <cdr:x>0.60481</cdr:x>
      <cdr:y>0.79023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857625" y="26642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0.35897</cdr:x>
      <cdr:y>0.58831</cdr:y>
    </cdr:from>
    <cdr:to>
      <cdr:x>0.41373</cdr:x>
      <cdr:y>0.65191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024336" y="2664296"/>
          <a:ext cx="461350" cy="288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911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0.41026</cdr:x>
      <cdr:y>0.30211</cdr:y>
    </cdr:from>
    <cdr:to>
      <cdr:x>0.47871</cdr:x>
      <cdr:y>0.36571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456384" y="1368152"/>
          <a:ext cx="576687" cy="288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2746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0.44444</cdr:x>
      <cdr:y>0.46111</cdr:y>
    </cdr:from>
    <cdr:to>
      <cdr:x>0.4992</cdr:x>
      <cdr:y>0.52471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744416" y="2088232"/>
          <a:ext cx="461349" cy="288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1724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0.46154</cdr:x>
      <cdr:y>0.57241</cdr:y>
    </cdr:from>
    <cdr:to>
      <cdr:x>0.5163</cdr:x>
      <cdr:y>0.63601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3888432" y="2592288"/>
          <a:ext cx="461349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1022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0.67145</cdr:x>
      <cdr:y>0.0636</cdr:y>
    </cdr:from>
    <cdr:to>
      <cdr:x>0.78734</cdr:x>
      <cdr:y>0.1113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297785" y="288032"/>
          <a:ext cx="91440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0.52991</cdr:x>
      <cdr:y>0.1431</cdr:y>
    </cdr:from>
    <cdr:to>
      <cdr:x>0.59829</cdr:x>
      <cdr:y>0.19081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4464496" y="648072"/>
          <a:ext cx="576097" cy="21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3838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0.5641</cdr:x>
      <cdr:y>0.34981</cdr:y>
    </cdr:from>
    <cdr:to>
      <cdr:x>0.61886</cdr:x>
      <cdr:y>0.41341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4752528" y="1584176"/>
          <a:ext cx="461350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2607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0.5812</cdr:x>
      <cdr:y>0.55651</cdr:y>
    </cdr:from>
    <cdr:to>
      <cdr:x>0.63595</cdr:x>
      <cdr:y>0.62011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4896544" y="2520280"/>
          <a:ext cx="461265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1231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0.84615</cdr:x>
      <cdr:y>0.0477</cdr:y>
    </cdr:from>
    <cdr:to>
      <cdr:x>0.99145</cdr:x>
      <cdr:y>0.159</cdr:y>
    </cdr:to>
    <cdr:sp macro="" textlink="">
      <cdr:nvSpPr>
        <cdr:cNvPr id="24" name="Скругленная прямоугольная выноска 23"/>
        <cdr:cNvSpPr/>
      </cdr:nvSpPr>
      <cdr:spPr>
        <a:xfrm xmlns:a="http://schemas.openxmlformats.org/drawingml/2006/main">
          <a:off x="7128792" y="216024"/>
          <a:ext cx="1224136" cy="504045"/>
        </a:xfrm>
        <a:prstGeom xmlns:a="http://schemas.openxmlformats.org/drawingml/2006/main" prst="wedgeRoundRectCallout">
          <a:avLst>
            <a:gd name="adj1" fmla="val -153735"/>
            <a:gd name="adj2" fmla="val 89011"/>
            <a:gd name="adj3" fmla="val 16667"/>
          </a:avLst>
        </a:prstGeom>
        <a:solidFill xmlns:a="http://schemas.openxmlformats.org/drawingml/2006/main">
          <a:schemeClr val="bg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/>
              </a:solidFill>
            </a:rPr>
            <a:t>Рост за 5 лет в 1,9 раза</a:t>
          </a:r>
          <a:endParaRPr lang="ru-RU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0.84615</cdr:x>
      <cdr:y>0.2067</cdr:y>
    </cdr:from>
    <cdr:to>
      <cdr:x>0.99145</cdr:x>
      <cdr:y>0.31801</cdr:y>
    </cdr:to>
    <cdr:sp macro="" textlink="">
      <cdr:nvSpPr>
        <cdr:cNvPr id="25" name="Скругленная прямоугольная выноска 24"/>
        <cdr:cNvSpPr/>
      </cdr:nvSpPr>
      <cdr:spPr>
        <a:xfrm xmlns:a="http://schemas.openxmlformats.org/drawingml/2006/main">
          <a:off x="7128792" y="936104"/>
          <a:ext cx="1224136" cy="504090"/>
        </a:xfrm>
        <a:prstGeom xmlns:a="http://schemas.openxmlformats.org/drawingml/2006/main" prst="wedgeRoundRectCallout">
          <a:avLst>
            <a:gd name="adj1" fmla="val -136580"/>
            <a:gd name="adj2" fmla="val 158784"/>
            <a:gd name="adj3" fmla="val 16667"/>
          </a:avLst>
        </a:prstGeom>
        <a:solidFill xmlns:a="http://schemas.openxmlformats.org/drawingml/2006/main">
          <a:schemeClr val="bg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/>
              </a:solidFill>
            </a:rPr>
            <a:t>Рост за 5 лет в 2,1 раза</a:t>
          </a:r>
          <a:endParaRPr lang="ru-RU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0.8547</cdr:x>
      <cdr:y>0.36571</cdr:y>
    </cdr:from>
    <cdr:to>
      <cdr:x>0.99145</cdr:x>
      <cdr:y>0.47701</cdr:y>
    </cdr:to>
    <cdr:sp macro="" textlink="">
      <cdr:nvSpPr>
        <cdr:cNvPr id="26" name="Скругленная прямоугольная выноска 25"/>
        <cdr:cNvSpPr/>
      </cdr:nvSpPr>
      <cdr:spPr>
        <a:xfrm xmlns:a="http://schemas.openxmlformats.org/drawingml/2006/main">
          <a:off x="7200800" y="1656192"/>
          <a:ext cx="1152103" cy="504044"/>
        </a:xfrm>
        <a:prstGeom xmlns:a="http://schemas.openxmlformats.org/drawingml/2006/main" prst="wedgeRoundRectCallout">
          <a:avLst>
            <a:gd name="adj1" fmla="val -129453"/>
            <a:gd name="adj2" fmla="val 246099"/>
            <a:gd name="adj3" fmla="val 16667"/>
          </a:avLst>
        </a:prstGeom>
        <a:solidFill xmlns:a="http://schemas.openxmlformats.org/drawingml/2006/main">
          <a:schemeClr val="bg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/>
              </a:solidFill>
            </a:rPr>
            <a:t>Рост за 5 лет в 1,6 раза</a:t>
          </a:r>
          <a:endParaRPr lang="ru-RU" dirty="0">
            <a:solidFill>
              <a:schemeClr val="tx1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0.55372</cdr:x>
      <cdr:y>0.46195</cdr:y>
    </cdr:from>
    <cdr:to>
      <cdr:x>0.65867</cdr:x>
      <cdr:y>0.65118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24536" y="22322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0.56173</cdr:x>
      <cdr:y>0.47456</cdr:y>
    </cdr:from>
    <cdr:to>
      <cdr:x>0.61958</cdr:x>
      <cdr:y>0.53428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34756" y="2448272"/>
          <a:ext cx="508211" cy="308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58,4 % 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0.04839</cdr:x>
      <cdr:y>0.81607</cdr:y>
    </cdr:from>
    <cdr:to>
      <cdr:x>0.11396</cdr:x>
      <cdr:y>0.88969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32048" y="4359238"/>
          <a:ext cx="585474" cy="3932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6,2</a:t>
          </a:r>
          <a:r>
            <a:rPr lang="ru-RU" sz="1100" dirty="0" smtClean="0"/>
            <a:t> 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0.08264</cdr:x>
      <cdr:y>0.55136</cdr:y>
    </cdr:from>
    <cdr:to>
      <cdr:x>0.18759</cdr:x>
      <cdr:y>0.74059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80" y="26642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0.09344</cdr:x>
      <cdr:y>0.83577</cdr:y>
    </cdr:from>
    <cdr:to>
      <cdr:x>0.14797</cdr:x>
      <cdr:y>0.88443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834306" y="4464496"/>
          <a:ext cx="486940" cy="25990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alpha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0.54034</cdr:x>
      <cdr:y>0.53039</cdr:y>
    </cdr:from>
    <cdr:to>
      <cdr:x>0.57312</cdr:x>
      <cdr:y>0.54435</cdr:y>
    </cdr:to>
    <cdr:cxnSp macro="">
      <cdr:nvCxnSpPr>
        <cdr:cNvPr id="19" name="Прямая со стрелкой 18"/>
        <cdr:cNvCxnSpPr/>
      </cdr:nvCxnSpPr>
      <cdr:spPr>
        <a:xfrm xmlns:a="http://schemas.openxmlformats.org/drawingml/2006/main" flipH="1">
          <a:off x="4746883" y="2736304"/>
          <a:ext cx="287972" cy="7202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alpha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0.02419</cdr:x>
      <cdr:y>0.69474</cdr:y>
    </cdr:from>
    <cdr:to>
      <cdr:x>0.08302</cdr:x>
      <cdr:y>0.73661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216024" y="3711166"/>
          <a:ext cx="525293" cy="223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5,8 %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0.57342</cdr:y>
    </cdr:from>
    <cdr:to>
      <cdr:x>0.05882</cdr:x>
      <cdr:y>0.62926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0" y="3063094"/>
          <a:ext cx="525203" cy="298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0,5 %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0.03226</cdr:x>
      <cdr:y>0.64082</cdr:y>
    </cdr:from>
    <cdr:to>
      <cdr:x>0.08131</cdr:x>
      <cdr:y>0.64431</cdr:y>
    </cdr:to>
    <cdr:cxnSp macro="">
      <cdr:nvCxnSpPr>
        <cdr:cNvPr id="30" name="Прямая со стрелкой 29"/>
        <cdr:cNvCxnSpPr/>
      </cdr:nvCxnSpPr>
      <cdr:spPr>
        <a:xfrm xmlns:a="http://schemas.openxmlformats.org/drawingml/2006/main">
          <a:off x="288032" y="3423134"/>
          <a:ext cx="438008" cy="1864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alpha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0.44485</cdr:y>
    </cdr:from>
    <cdr:to>
      <cdr:x>0.07438</cdr:x>
      <cdr:y>0.49966</cdr:y>
    </cdr:to>
    <cdr:sp macro="" textlink="">
      <cdr:nvSpPr>
        <cdr:cNvPr id="32" name="TextBox 31"/>
        <cdr:cNvSpPr txBox="1"/>
      </cdr:nvSpPr>
      <cdr:spPr>
        <a:xfrm xmlns:a="http://schemas.openxmlformats.org/drawingml/2006/main">
          <a:off x="-107504" y="2376264"/>
          <a:ext cx="664138" cy="2927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8,2%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0.03486</cdr:x>
      <cdr:y>0.50602</cdr:y>
    </cdr:from>
    <cdr:to>
      <cdr:x>0.06848</cdr:x>
      <cdr:y>0.53394</cdr:y>
    </cdr:to>
    <cdr:cxnSp macro="">
      <cdr:nvCxnSpPr>
        <cdr:cNvPr id="34" name="Прямая со стрелкой 33"/>
        <cdr:cNvCxnSpPr/>
      </cdr:nvCxnSpPr>
      <cdr:spPr>
        <a:xfrm xmlns:a="http://schemas.openxmlformats.org/drawingml/2006/main">
          <a:off x="311303" y="2703054"/>
          <a:ext cx="300192" cy="14914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alpha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0.07078</cdr:x>
      <cdr:y>0.2022</cdr:y>
    </cdr:from>
    <cdr:to>
      <cdr:x>0.14456</cdr:x>
      <cdr:y>0.25803</cdr:y>
    </cdr:to>
    <cdr:sp macro="" textlink="">
      <cdr:nvSpPr>
        <cdr:cNvPr id="35" name="TextBox 34"/>
        <cdr:cNvSpPr txBox="1"/>
      </cdr:nvSpPr>
      <cdr:spPr>
        <a:xfrm xmlns:a="http://schemas.openxmlformats.org/drawingml/2006/main">
          <a:off x="632025" y="1080120"/>
          <a:ext cx="658781" cy="298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16,1 %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0.08871</cdr:x>
      <cdr:y>0.28308</cdr:y>
    </cdr:from>
    <cdr:to>
      <cdr:x>0.1219</cdr:x>
      <cdr:y>0.30468</cdr:y>
    </cdr:to>
    <cdr:cxnSp macro="">
      <cdr:nvCxnSpPr>
        <cdr:cNvPr id="37" name="Прямая со стрелкой 36"/>
        <cdr:cNvCxnSpPr/>
      </cdr:nvCxnSpPr>
      <cdr:spPr>
        <a:xfrm xmlns:a="http://schemas.openxmlformats.org/drawingml/2006/main">
          <a:off x="792088" y="1512168"/>
          <a:ext cx="296394" cy="11538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alpha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0.2437</cdr:x>
      <cdr:y>0.06334</cdr:y>
    </cdr:from>
    <cdr:to>
      <cdr:x>0.31933</cdr:x>
      <cdr:y>0.11933</cdr:y>
    </cdr:to>
    <cdr:sp macro="" textlink="">
      <cdr:nvSpPr>
        <cdr:cNvPr id="48" name="TextBox 47"/>
        <cdr:cNvSpPr txBox="1"/>
      </cdr:nvSpPr>
      <cdr:spPr>
        <a:xfrm xmlns:a="http://schemas.openxmlformats.org/drawingml/2006/main">
          <a:off x="2088232" y="326790"/>
          <a:ext cx="648072" cy="2888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4,5 %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0.27049</cdr:x>
      <cdr:y>0.10522</cdr:y>
    </cdr:from>
    <cdr:to>
      <cdr:x>0.27876</cdr:x>
      <cdr:y>0.16483</cdr:y>
    </cdr:to>
    <cdr:cxnSp macro="">
      <cdr:nvCxnSpPr>
        <cdr:cNvPr id="50" name="Прямая со стрелкой 49"/>
        <cdr:cNvCxnSpPr/>
      </cdr:nvCxnSpPr>
      <cdr:spPr>
        <a:xfrm xmlns:a="http://schemas.openxmlformats.org/drawingml/2006/main">
          <a:off x="2376264" y="542814"/>
          <a:ext cx="72652" cy="30752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alpha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0.33884</cdr:x>
      <cdr:y>0.05961</cdr:y>
    </cdr:from>
    <cdr:to>
      <cdr:x>0.40496</cdr:x>
      <cdr:y>0.11922</cdr:y>
    </cdr:to>
    <cdr:sp macro="" textlink="">
      <cdr:nvSpPr>
        <cdr:cNvPr id="55" name="TextBox 54"/>
        <cdr:cNvSpPr txBox="1"/>
      </cdr:nvSpPr>
      <cdr:spPr>
        <a:xfrm xmlns:a="http://schemas.openxmlformats.org/drawingml/2006/main">
          <a:off x="2952328" y="288032"/>
          <a:ext cx="576102" cy="288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0,3 %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0.30645</cdr:x>
      <cdr:y>0.1151</cdr:y>
    </cdr:from>
    <cdr:to>
      <cdr:x>0.34677</cdr:x>
      <cdr:y>0.18426</cdr:y>
    </cdr:to>
    <cdr:cxnSp macro="">
      <cdr:nvCxnSpPr>
        <cdr:cNvPr id="57" name="Прямая со стрелкой 56"/>
        <cdr:cNvCxnSpPr/>
      </cdr:nvCxnSpPr>
      <cdr:spPr>
        <a:xfrm xmlns:a="http://schemas.openxmlformats.org/drawingml/2006/main" flipH="1">
          <a:off x="2736304" y="614822"/>
          <a:ext cx="360040" cy="36943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alpha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0.05645</cdr:x>
      <cdr:y>0.72793</cdr:y>
    </cdr:from>
    <cdr:to>
      <cdr:x>0.09677</cdr:x>
      <cdr:y>0.75718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504056" y="3888432"/>
          <a:ext cx="360040" cy="15622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0.18261</cdr:x>
      <cdr:y>0.31818</cdr:y>
    </cdr:from>
    <cdr:to>
      <cdr:x>0.29303</cdr:x>
      <cdr:y>0.36364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1512168"/>
          <a:ext cx="91440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0.2087</cdr:x>
      <cdr:y>0.75758</cdr:y>
    </cdr:from>
    <cdr:to>
      <cdr:x>0.27826</cdr:x>
      <cdr:y>0.81818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8192" y="3600400"/>
          <a:ext cx="576020" cy="288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1,9%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0.84467</cdr:x>
      <cdr:y>0</cdr:y>
    </cdr:from>
    <cdr:to>
      <cdr:x>0.9857</cdr:x>
      <cdr:y>0.06314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32848" y="0"/>
          <a:ext cx="12744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</a:t>
          </a:r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лн. рублей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0.66537</cdr:x>
      <cdr:y>0.45161</cdr:y>
    </cdr:from>
    <cdr:to>
      <cdr:x>0.71262</cdr:x>
      <cdr:y>0.5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084168" y="2016224"/>
          <a:ext cx="432054" cy="216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2180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0.22569</cdr:x>
      <cdr:y>0.29032</cdr:y>
    </cdr:from>
    <cdr:to>
      <cdr:x>0.32452</cdr:x>
      <cdr:y>0.49514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232" y="12961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0.70475</cdr:x>
      <cdr:y>0.09677</cdr:y>
    </cdr:from>
    <cdr:to>
      <cdr:x>0.75144</cdr:x>
      <cdr:y>0.14515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444208" y="432048"/>
          <a:ext cx="426933" cy="215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4302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0.63387</cdr:x>
      <cdr:y>0.40323</cdr:y>
    </cdr:from>
    <cdr:to>
      <cdr:x>0.68056</cdr:x>
      <cdr:y>0.45162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796136" y="1800200"/>
          <a:ext cx="426933" cy="216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2329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0.17713</cdr:x>
      <cdr:y>0.43548</cdr:y>
    </cdr:from>
    <cdr:to>
      <cdr:x>0.2165</cdr:x>
      <cdr:y>0.48387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619672" y="1944216"/>
          <a:ext cx="359999" cy="216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1658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0.20075</cdr:x>
      <cdr:y>0.40323</cdr:y>
    </cdr:from>
    <cdr:to>
      <cdr:x>0.25523</cdr:x>
      <cdr:y>0.45162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835696" y="1800200"/>
          <a:ext cx="498165" cy="216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1726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0.23225</cdr:x>
      <cdr:y>0.33871</cdr:y>
    </cdr:from>
    <cdr:to>
      <cdr:x>0.29451</cdr:x>
      <cdr:y>0.40323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123728" y="1512168"/>
          <a:ext cx="569305" cy="288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2303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0.27163</cdr:x>
      <cdr:y>0.40323</cdr:y>
    </cdr:from>
    <cdr:to>
      <cdr:x>0.31888</cdr:x>
      <cdr:y>0.45161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483768" y="1800200"/>
          <a:ext cx="432054" cy="215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1896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0.311</cdr:x>
      <cdr:y>0.41935</cdr:y>
    </cdr:from>
    <cdr:to>
      <cdr:x>0.35825</cdr:x>
      <cdr:y>0.46774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843808" y="1872208"/>
          <a:ext cx="432054" cy="216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1849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0.33463</cdr:x>
      <cdr:y>0.33871</cdr:y>
    </cdr:from>
    <cdr:to>
      <cdr:x>0.3891</cdr:x>
      <cdr:y>0.3871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059832" y="1512168"/>
          <a:ext cx="498074" cy="216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2408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0.38975</cdr:x>
      <cdr:y>0.3871</cdr:y>
    </cdr:from>
    <cdr:to>
      <cdr:x>0.43853</cdr:x>
      <cdr:y>0.43549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563888" y="1728192"/>
          <a:ext cx="446044" cy="216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2137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0.42125</cdr:x>
      <cdr:y>0.41935</cdr:y>
    </cdr:from>
    <cdr:to>
      <cdr:x>0.47637</cdr:x>
      <cdr:y>0.48386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851920" y="1872208"/>
          <a:ext cx="504017" cy="288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2040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0.45275</cdr:x>
      <cdr:y>0.30645</cdr:y>
    </cdr:from>
    <cdr:to>
      <cdr:x>0.51063</cdr:x>
      <cdr:y>0.35484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139952" y="1368152"/>
          <a:ext cx="529255" cy="216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2746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0.50787</cdr:x>
      <cdr:y>0.45161</cdr:y>
    </cdr:from>
    <cdr:to>
      <cdr:x>0.56235</cdr:x>
      <cdr:y>0.5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4644008" y="2016224"/>
          <a:ext cx="498165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1917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0.54725</cdr:x>
      <cdr:y>0.48387</cdr:y>
    </cdr:from>
    <cdr:to>
      <cdr:x>0.5945</cdr:x>
      <cdr:y>0.53226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5004045" y="2160240"/>
          <a:ext cx="432054" cy="216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1735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0.57087</cdr:x>
      <cdr:y>0.16129</cdr:y>
    </cdr:from>
    <cdr:to>
      <cdr:x>0.61812</cdr:x>
      <cdr:y>0.20968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5220072" y="720080"/>
          <a:ext cx="43205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3840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0.85859</cdr:x>
      <cdr:y>0.09824</cdr:y>
    </cdr:from>
    <cdr:to>
      <cdr:x>0.9798</cdr:x>
      <cdr:y>0.24854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20680" y="188264"/>
          <a:ext cx="864080" cy="288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1 477 298,5</a:t>
          </a:r>
        </a:p>
      </cdr:txBody>
    </cdr:sp>
  </cdr:relSizeAnchor>
  <cdr:relSizeAnchor xmlns:cdr="http://schemas.openxmlformats.org/drawingml/2006/chartDrawing">
    <cdr:from>
      <cdr:x>0.22222</cdr:x>
      <cdr:y>0.33302</cdr:y>
    </cdr:from>
    <cdr:to>
      <cdr:x>0.33833</cdr:x>
      <cdr:y>0.48331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84176" y="638230"/>
          <a:ext cx="827724" cy="288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952 355,4</a:t>
          </a:r>
        </a:p>
      </cdr:txBody>
    </cdr:sp>
  </cdr:relSizeAnchor>
  <cdr:relSizeAnchor xmlns:cdr="http://schemas.openxmlformats.org/drawingml/2006/chartDrawing">
    <cdr:from>
      <cdr:x>0.38384</cdr:x>
      <cdr:y>0.36673</cdr:y>
    </cdr:from>
    <cdr:to>
      <cdr:x>0.48485</cdr:x>
      <cdr:y>0.47945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736304" y="702827"/>
          <a:ext cx="720079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911 235,1</a:t>
          </a:r>
        </a:p>
      </cdr:txBody>
    </cdr:sp>
  </cdr:relSizeAnchor>
  <cdr:relSizeAnchor xmlns:cdr="http://schemas.openxmlformats.org/drawingml/2006/chartDrawing">
    <cdr:from>
      <cdr:x>0.11442</cdr:x>
      <cdr:y>0.32653</cdr:y>
    </cdr:from>
    <cdr:to>
      <cdr:x>0.34066</cdr:x>
      <cdr:y>0.42857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62459" y="1152128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0.22122</cdr:x>
      <cdr:y>0.32368</cdr:y>
    </cdr:from>
    <cdr:to>
      <cdr:x>0.32821</cdr:x>
      <cdr:y>0.50535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577025" y="620319"/>
          <a:ext cx="762716" cy="3481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0.66671</cdr:x>
      <cdr:y>0.12245</cdr:y>
    </cdr:from>
    <cdr:to>
      <cdr:x>0.89295</cdr:x>
      <cdr:y>0.3816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694707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0.52525</cdr:x>
      <cdr:y>0.28611</cdr:y>
    </cdr:from>
    <cdr:to>
      <cdr:x>0.65138</cdr:x>
      <cdr:y>0.39883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3744416" y="548311"/>
          <a:ext cx="89913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1 021 610,8</a:t>
          </a:r>
        </a:p>
      </cdr:txBody>
    </cdr:sp>
  </cdr:relSizeAnchor>
  <cdr:relSizeAnchor xmlns:cdr="http://schemas.openxmlformats.org/drawingml/2006/chartDrawing">
    <cdr:from>
      <cdr:x>0.57763</cdr:x>
      <cdr:y>0.08771</cdr:y>
    </cdr:from>
    <cdr:to>
      <cdr:x>0.77361</cdr:x>
      <cdr:y>0.16373</cdr:y>
    </cdr:to>
    <cdr:sp macro="" textlink="">
      <cdr:nvSpPr>
        <cdr:cNvPr id="32" name="TextBox 31"/>
        <cdr:cNvSpPr txBox="1"/>
      </cdr:nvSpPr>
      <cdr:spPr>
        <a:xfrm xmlns:a="http://schemas.openxmlformats.org/drawingml/2006/main">
          <a:off x="2334667" y="332287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0.57763</cdr:x>
      <cdr:y>0.10671</cdr:y>
    </cdr:from>
    <cdr:to>
      <cdr:x>0.75579</cdr:x>
      <cdr:y>0.16373</cdr:y>
    </cdr:to>
    <cdr:sp macro="" textlink="">
      <cdr:nvSpPr>
        <cdr:cNvPr id="34" name="TextBox 33"/>
        <cdr:cNvSpPr txBox="1"/>
      </cdr:nvSpPr>
      <cdr:spPr>
        <a:xfrm xmlns:a="http://schemas.openxmlformats.org/drawingml/2006/main">
          <a:off x="2334667" y="404295"/>
          <a:ext cx="72008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0.68687</cdr:x>
      <cdr:y>0.18294</cdr:y>
    </cdr:from>
    <cdr:to>
      <cdr:x>0.82341</cdr:x>
      <cdr:y>0.34157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896544" y="350603"/>
          <a:ext cx="973365" cy="304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1 231 249,8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0.79798</cdr:x>
      <cdr:y>0.34795</cdr:y>
    </cdr:from>
    <cdr:to>
      <cdr:x>0.87879</cdr:x>
      <cdr:y>0.49824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688632" y="666826"/>
          <a:ext cx="576078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+20,0%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0.31313</cdr:x>
      <cdr:y>0.67233</cdr:y>
    </cdr:from>
    <cdr:to>
      <cdr:x>0.39394</cdr:x>
      <cdr:y>0.69941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>
          <a:off x="2232248" y="1288498"/>
          <a:ext cx="576068" cy="5189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0.31313</cdr:x>
      <cdr:y>0.54344</cdr:y>
    </cdr:from>
    <cdr:to>
      <cdr:x>0.39992</cdr:x>
      <cdr:y>0.68267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2232248" y="1041475"/>
          <a:ext cx="618708" cy="2668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-4,3%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0.56566</cdr:x>
      <cdr:y>0.59056</cdr:y>
    </cdr:from>
    <cdr:to>
      <cdr:x>0.62626</cdr:x>
      <cdr:y>0.65078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 flipV="1">
          <a:off x="4032448" y="1131779"/>
          <a:ext cx="432048" cy="11541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0.46877</cdr:x>
      <cdr:y>0.53033</cdr:y>
    </cdr:from>
    <cdr:to>
      <cdr:x>0.54958</cdr:x>
      <cdr:y>0.63532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3341764" y="1016363"/>
          <a:ext cx="576078" cy="2012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+12,1%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0.62626</cdr:x>
      <cdr:y>0.58669</cdr:y>
    </cdr:from>
    <cdr:to>
      <cdr:x>0.71717</cdr:x>
      <cdr:y>0.61321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 flipV="1">
          <a:off x="4464477" y="1124375"/>
          <a:ext cx="648091" cy="5081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0.79798</cdr:x>
      <cdr:y>0.49276</cdr:y>
    </cdr:from>
    <cdr:to>
      <cdr:x>0.87879</cdr:x>
      <cdr:y>0.53033</cdr:y>
    </cdr:to>
    <cdr:cxnSp macro="">
      <cdr:nvCxnSpPr>
        <cdr:cNvPr id="23" name="Прямая со стрелкой 22"/>
        <cdr:cNvCxnSpPr/>
      </cdr:nvCxnSpPr>
      <cdr:spPr>
        <a:xfrm xmlns:a="http://schemas.openxmlformats.org/drawingml/2006/main" flipV="1">
          <a:off x="5688632" y="944361"/>
          <a:ext cx="576078" cy="7200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0.8491</cdr:x>
      <cdr:y>0.03847</cdr:y>
    </cdr:from>
    <cdr:to>
      <cdr:x>0.99066</cdr:x>
      <cdr:y>0.15386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57825" y="90602"/>
          <a:ext cx="943255" cy="2717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1 057 082,8</a:t>
          </a:r>
        </a:p>
      </cdr:txBody>
    </cdr:sp>
  </cdr:relSizeAnchor>
  <cdr:relSizeAnchor xmlns:cdr="http://schemas.openxmlformats.org/drawingml/2006/chartDrawing">
    <cdr:from>
      <cdr:x>0.33038</cdr:x>
      <cdr:y>0.33233</cdr:y>
    </cdr:from>
    <cdr:to>
      <cdr:x>0.46006</cdr:x>
      <cdr:y>0.44338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01441" y="782600"/>
          <a:ext cx="864096" cy="261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612 604,8</a:t>
          </a:r>
        </a:p>
      </cdr:txBody>
    </cdr:sp>
  </cdr:relSizeAnchor>
  <cdr:relSizeAnchor xmlns:cdr="http://schemas.openxmlformats.org/drawingml/2006/chartDrawing">
    <cdr:from>
      <cdr:x>0.16666</cdr:x>
      <cdr:y>0.28877</cdr:y>
    </cdr:from>
    <cdr:to>
      <cdr:x>0.27885</cdr:x>
      <cdr:y>0.42877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10520" y="540640"/>
          <a:ext cx="747556" cy="262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686 171,4</a:t>
          </a:r>
        </a:p>
      </cdr:txBody>
    </cdr:sp>
  </cdr:relSizeAnchor>
  <cdr:relSizeAnchor xmlns:cdr="http://schemas.openxmlformats.org/drawingml/2006/chartDrawing">
    <cdr:from>
      <cdr:x>0.49642</cdr:x>
      <cdr:y>0.21405</cdr:y>
    </cdr:from>
    <cdr:to>
      <cdr:x>0.6153</cdr:x>
      <cdr:y>0.36789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07804" y="504056"/>
          <a:ext cx="792133" cy="362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686 535,2</a:t>
          </a:r>
        </a:p>
      </cdr:txBody>
    </cdr:sp>
  </cdr:relSizeAnchor>
  <cdr:relSizeAnchor xmlns:cdr="http://schemas.openxmlformats.org/drawingml/2006/chartDrawing">
    <cdr:from>
      <cdr:x>0.78264</cdr:x>
      <cdr:y>0.28877</cdr:y>
    </cdr:from>
    <cdr:to>
      <cdr:x>0.86497</cdr:x>
      <cdr:y>0.43285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214976" y="540640"/>
          <a:ext cx="548589" cy="2697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+23,8%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0.26392</cdr:x>
      <cdr:y>0.5</cdr:y>
    </cdr:from>
    <cdr:to>
      <cdr:x>0.34596</cdr:x>
      <cdr:y>0.63492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758592" y="936104"/>
          <a:ext cx="546657" cy="2525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-10,7%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0.6762</cdr:x>
      <cdr:y>0.14529</cdr:y>
    </cdr:from>
    <cdr:to>
      <cdr:x>0.81963</cdr:x>
      <cdr:y>0.25498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505697" y="342136"/>
          <a:ext cx="955717" cy="258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854 182,5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0.43683</cdr:x>
      <cdr:y>0.43269</cdr:y>
    </cdr:from>
    <cdr:to>
      <cdr:x>0.53409</cdr:x>
      <cdr:y>0.5673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910719" y="810095"/>
          <a:ext cx="648073" cy="252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+12,1%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0.61136</cdr:x>
      <cdr:y>0.38782</cdr:y>
    </cdr:from>
    <cdr:to>
      <cdr:x>0.69619</cdr:x>
      <cdr:y>0.53587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4073654" y="726087"/>
          <a:ext cx="565258" cy="277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+24,4%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0.25474</cdr:x>
      <cdr:y>0.56806</cdr:y>
    </cdr:from>
    <cdr:to>
      <cdr:x>0.352</cdr:x>
      <cdr:y>0.61156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>
          <a:off x="1697385" y="1337712"/>
          <a:ext cx="648072" cy="10244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0.44124</cdr:x>
      <cdr:y>0.58098</cdr:y>
    </cdr:from>
    <cdr:to>
      <cdr:x>0.5249</cdr:x>
      <cdr:y>0.59646</cdr:y>
    </cdr:to>
    <cdr:cxnSp macro="">
      <cdr:nvCxnSpPr>
        <cdr:cNvPr id="20" name="Прямая со стрелкой 19"/>
        <cdr:cNvCxnSpPr/>
      </cdr:nvCxnSpPr>
      <cdr:spPr>
        <a:xfrm xmlns:a="http://schemas.openxmlformats.org/drawingml/2006/main" flipV="1">
          <a:off x="2940114" y="1368152"/>
          <a:ext cx="557471" cy="3644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0.60533</cdr:x>
      <cdr:y>0.558</cdr:y>
    </cdr:from>
    <cdr:to>
      <cdr:x>0.69178</cdr:x>
      <cdr:y>0.59646</cdr:y>
    </cdr:to>
    <cdr:cxnSp macro="">
      <cdr:nvCxnSpPr>
        <cdr:cNvPr id="24" name="Прямая со стрелкой 23"/>
        <cdr:cNvCxnSpPr/>
      </cdr:nvCxnSpPr>
      <cdr:spPr>
        <a:xfrm xmlns:a="http://schemas.openxmlformats.org/drawingml/2006/main" flipV="1">
          <a:off x="4033504" y="1044696"/>
          <a:ext cx="576064" cy="7200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0.78264</cdr:x>
      <cdr:y>0.46185</cdr:y>
    </cdr:from>
    <cdr:to>
      <cdr:x>0.86909</cdr:x>
      <cdr:y>0.53877</cdr:y>
    </cdr:to>
    <cdr:cxnSp macro="">
      <cdr:nvCxnSpPr>
        <cdr:cNvPr id="26" name="Прямая со стрелкой 25"/>
        <cdr:cNvCxnSpPr/>
      </cdr:nvCxnSpPr>
      <cdr:spPr>
        <a:xfrm xmlns:a="http://schemas.openxmlformats.org/drawingml/2006/main" flipV="1">
          <a:off x="5214976" y="864676"/>
          <a:ext cx="576042" cy="14401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0.12903</cdr:x>
      <cdr:y>0.29438</cdr:y>
    </cdr:from>
    <cdr:to>
      <cdr:x>0.24066</cdr:x>
      <cdr:y>0.45065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466356"/>
          <a:ext cx="747558" cy="2475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266 209,1</a:t>
          </a:r>
        </a:p>
      </cdr:txBody>
    </cdr:sp>
  </cdr:relSizeAnchor>
  <cdr:relSizeAnchor xmlns:cdr="http://schemas.openxmlformats.org/drawingml/2006/chartDrawing">
    <cdr:from>
      <cdr:x>0.30108</cdr:x>
      <cdr:y>0.2559</cdr:y>
    </cdr:from>
    <cdr:to>
      <cdr:x>0.41936</cdr:x>
      <cdr:y>0.43075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16224" y="405387"/>
          <a:ext cx="792090" cy="276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298 632,2 </a:t>
          </a:r>
        </a:p>
      </cdr:txBody>
    </cdr:sp>
  </cdr:relSizeAnchor>
  <cdr:relSizeAnchor xmlns:cdr="http://schemas.openxmlformats.org/drawingml/2006/chartDrawing">
    <cdr:from>
      <cdr:x>0.47944</cdr:x>
      <cdr:y>0.21127</cdr:y>
    </cdr:from>
    <cdr:to>
      <cdr:x>0.60847</cdr:x>
      <cdr:y>0.39308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10659" y="334682"/>
          <a:ext cx="86408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335 077,7</a:t>
          </a:r>
        </a:p>
      </cdr:txBody>
    </cdr:sp>
  </cdr:relSizeAnchor>
  <cdr:relSizeAnchor xmlns:cdr="http://schemas.openxmlformats.org/drawingml/2006/chartDrawing">
    <cdr:from>
      <cdr:x>0.64516</cdr:x>
      <cdr:y>0.11761</cdr:y>
    </cdr:from>
    <cdr:to>
      <cdr:x>0.77419</cdr:x>
      <cdr:y>0.28091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320480" y="186310"/>
          <a:ext cx="864096" cy="258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377 067,3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0.76344</cdr:x>
      <cdr:y>0.31745</cdr:y>
    </cdr:from>
    <cdr:to>
      <cdr:x>0.83871</cdr:x>
      <cdr:y>0.48557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112568" y="502893"/>
          <a:ext cx="504064" cy="26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+11,4%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0.22581</cdr:x>
      <cdr:y>0.5</cdr:y>
    </cdr:from>
    <cdr:to>
      <cdr:x>0.30744</cdr:x>
      <cdr:y>0.61257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512168" y="792087"/>
          <a:ext cx="546656" cy="178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+12,2%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0.40224</cdr:x>
      <cdr:y>0.43075</cdr:y>
    </cdr:from>
    <cdr:to>
      <cdr:x>0.48826</cdr:x>
      <cdr:y>0.56711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693692" y="682380"/>
          <a:ext cx="576054" cy="216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+12,2%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0.56989</cdr:x>
      <cdr:y>0.42039</cdr:y>
    </cdr:from>
    <cdr:to>
      <cdr:x>0.65591</cdr:x>
      <cdr:y>0.58416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816434" y="665964"/>
          <a:ext cx="576054" cy="259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+12,5%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0.22581</cdr:x>
      <cdr:y>0.63062</cdr:y>
    </cdr:from>
    <cdr:to>
      <cdr:x>0.31266</cdr:x>
      <cdr:y>0.65802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 flipV="1">
          <a:off x="1512168" y="999013"/>
          <a:ext cx="581636" cy="434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0.40346</cdr:x>
      <cdr:y>0.60492</cdr:y>
    </cdr:from>
    <cdr:to>
      <cdr:x>0.48124</cdr:x>
      <cdr:y>0.65037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 flipV="1">
          <a:off x="2701856" y="958293"/>
          <a:ext cx="520873" cy="7200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0.58065</cdr:x>
      <cdr:y>0.57646</cdr:y>
    </cdr:from>
    <cdr:to>
      <cdr:x>0.65842</cdr:x>
      <cdr:y>0.61257</cdr:y>
    </cdr:to>
    <cdr:cxnSp macro="">
      <cdr:nvCxnSpPr>
        <cdr:cNvPr id="20" name="Прямая со стрелкой 19"/>
        <cdr:cNvCxnSpPr/>
      </cdr:nvCxnSpPr>
      <cdr:spPr>
        <a:xfrm xmlns:a="http://schemas.openxmlformats.org/drawingml/2006/main" flipV="1">
          <a:off x="3888432" y="913208"/>
          <a:ext cx="520806" cy="5720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0.75269</cdr:x>
      <cdr:y>0.52166</cdr:y>
    </cdr:from>
    <cdr:to>
      <cdr:x>0.83047</cdr:x>
      <cdr:y>0.59451</cdr:y>
    </cdr:to>
    <cdr:cxnSp macro="">
      <cdr:nvCxnSpPr>
        <cdr:cNvPr id="22" name="Прямая со стрелкой 21"/>
        <cdr:cNvCxnSpPr/>
      </cdr:nvCxnSpPr>
      <cdr:spPr>
        <a:xfrm xmlns:a="http://schemas.openxmlformats.org/drawingml/2006/main" flipV="1">
          <a:off x="5040560" y="826396"/>
          <a:ext cx="520873" cy="1154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0.16071</cdr:x>
      <cdr:y>0.81109</cdr:y>
    </cdr:from>
    <cdr:to>
      <cdr:x>0.27409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41202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0.21608</cdr:x>
      <cdr:y>0.77359</cdr:y>
    </cdr:from>
    <cdr:to>
      <cdr:x>0.32946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42696" y="3744416"/>
          <a:ext cx="914400" cy="1095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0.70968</cdr:x>
      <cdr:y>0.21739</cdr:y>
    </cdr:from>
    <cdr:to>
      <cdr:x>0.78111</cdr:x>
      <cdr:y>0.27536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336704" y="1080120"/>
          <a:ext cx="637798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/>
              </a:solidFill>
            </a:rPr>
            <a:t>988,0</a:t>
          </a:r>
          <a:endParaRPr lang="ru-RU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0.45716</cdr:x>
      <cdr:y>0.80334</cdr:y>
    </cdr:from>
    <cdr:to>
      <cdr:x>0.57054</cdr:x>
      <cdr:y>0.99226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686912" y="38884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0.45716</cdr:x>
      <cdr:y>0.80894</cdr:y>
    </cdr:from>
    <cdr:to>
      <cdr:x>0.57054</cdr:x>
      <cdr:y>0.99297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686912" y="40192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0.46621</cdr:x>
      <cdr:y>0.81596</cdr:y>
    </cdr:from>
    <cdr:to>
      <cdr:x>0.57959</cdr:x>
      <cdr:y>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759933" y="42484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0.20229</cdr:x>
      <cdr:y>0.84058</cdr:y>
    </cdr:from>
    <cdr:to>
      <cdr:x>0.25586</cdr:x>
      <cdr:y>0.88406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631461" y="4176464"/>
          <a:ext cx="432037" cy="216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58,7</a:t>
          </a:r>
          <a:endParaRPr lang="ru-RU" dirty="0"/>
        </a:p>
      </cdr:txBody>
    </cdr:sp>
  </cdr:relSizeAnchor>
  <cdr:relSizeAnchor xmlns:cdr="http://schemas.openxmlformats.org/drawingml/2006/chartDrawing">
    <cdr:from>
      <cdr:x>0.20968</cdr:x>
      <cdr:y>0.71014</cdr:y>
    </cdr:from>
    <cdr:to>
      <cdr:x>0.28111</cdr:x>
      <cdr:y>0.76811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872208" y="3528392"/>
          <a:ext cx="637798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384,1</a:t>
          </a:r>
          <a:endParaRPr lang="ru-RU" dirty="0"/>
        </a:p>
      </cdr:txBody>
    </cdr:sp>
  </cdr:relSizeAnchor>
  <cdr:relSizeAnchor xmlns:cdr="http://schemas.openxmlformats.org/drawingml/2006/chartDrawing">
    <cdr:from>
      <cdr:x>0.20968</cdr:x>
      <cdr:y>0.55072</cdr:y>
    </cdr:from>
    <cdr:to>
      <cdr:x>0.27218</cdr:x>
      <cdr:y>0.60869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872208" y="2736304"/>
          <a:ext cx="558062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500,2</a:t>
          </a:r>
          <a:endParaRPr lang="ru-RU" dirty="0"/>
        </a:p>
      </cdr:txBody>
    </cdr:sp>
  </cdr:relSizeAnchor>
  <cdr:relSizeAnchor xmlns:cdr="http://schemas.openxmlformats.org/drawingml/2006/chartDrawing">
    <cdr:from>
      <cdr:x>0.33622</cdr:x>
      <cdr:y>0.82609</cdr:y>
    </cdr:from>
    <cdr:to>
      <cdr:x>0.39872</cdr:x>
      <cdr:y>0.88406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711581" y="4104456"/>
          <a:ext cx="504056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69,2</a:t>
          </a:r>
          <a:endParaRPr lang="ru-RU" dirty="0"/>
        </a:p>
      </cdr:txBody>
    </cdr:sp>
  </cdr:relSizeAnchor>
  <cdr:relSizeAnchor xmlns:cdr="http://schemas.openxmlformats.org/drawingml/2006/chartDrawing">
    <cdr:from>
      <cdr:x>0.33065</cdr:x>
      <cdr:y>0.68116</cdr:y>
    </cdr:from>
    <cdr:to>
      <cdr:x>0.39315</cdr:x>
      <cdr:y>0.73913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2952328" y="3384376"/>
          <a:ext cx="558062" cy="288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460,9</a:t>
          </a:r>
          <a:endParaRPr lang="ru-RU" dirty="0"/>
        </a:p>
      </cdr:txBody>
    </cdr:sp>
  </cdr:relSizeAnchor>
  <cdr:relSizeAnchor xmlns:cdr="http://schemas.openxmlformats.org/drawingml/2006/chartDrawing">
    <cdr:from>
      <cdr:x>0.57262</cdr:x>
      <cdr:y>0.31884</cdr:y>
    </cdr:from>
    <cdr:to>
      <cdr:x>0.65298</cdr:x>
      <cdr:y>0.4058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618147" y="1584176"/>
          <a:ext cx="648073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0.33871</cdr:x>
      <cdr:y>0.52174</cdr:y>
    </cdr:from>
    <cdr:to>
      <cdr:x>0.41013</cdr:x>
      <cdr:y>0.57971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3024336" y="2592288"/>
          <a:ext cx="637708" cy="288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589,7</a:t>
          </a:r>
          <a:endParaRPr lang="ru-RU" dirty="0"/>
        </a:p>
      </cdr:txBody>
    </cdr:sp>
  </cdr:relSizeAnchor>
  <cdr:relSizeAnchor xmlns:cdr="http://schemas.openxmlformats.org/drawingml/2006/chartDrawing">
    <cdr:from>
      <cdr:x>0.46122</cdr:x>
      <cdr:y>0.81159</cdr:y>
    </cdr:from>
    <cdr:to>
      <cdr:x>0.51479</cdr:x>
      <cdr:y>0.86957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3719693" y="4032448"/>
          <a:ext cx="432037" cy="288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80,2</a:t>
          </a:r>
          <a:endParaRPr lang="ru-RU" dirty="0"/>
        </a:p>
      </cdr:txBody>
    </cdr:sp>
  </cdr:relSizeAnchor>
  <cdr:relSizeAnchor xmlns:cdr="http://schemas.openxmlformats.org/drawingml/2006/chartDrawing">
    <cdr:from>
      <cdr:x>0.45968</cdr:x>
      <cdr:y>0.66667</cdr:y>
    </cdr:from>
    <cdr:to>
      <cdr:x>0.53111</cdr:x>
      <cdr:y>0.72464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4104456" y="3312368"/>
          <a:ext cx="63779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539,5</a:t>
          </a:r>
          <a:endParaRPr lang="ru-RU" dirty="0"/>
        </a:p>
      </cdr:txBody>
    </cdr:sp>
  </cdr:relSizeAnchor>
  <cdr:relSizeAnchor xmlns:cdr="http://schemas.openxmlformats.org/drawingml/2006/chartDrawing">
    <cdr:from>
      <cdr:x>0.45968</cdr:x>
      <cdr:y>0.4058</cdr:y>
    </cdr:from>
    <cdr:to>
      <cdr:x>0.54897</cdr:x>
      <cdr:y>0.47826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4104456" y="2016224"/>
          <a:ext cx="797270" cy="360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666,2</a:t>
          </a:r>
          <a:endParaRPr lang="ru-RU" dirty="0"/>
        </a:p>
      </cdr:txBody>
    </cdr:sp>
  </cdr:relSizeAnchor>
  <cdr:relSizeAnchor xmlns:cdr="http://schemas.openxmlformats.org/drawingml/2006/chartDrawing">
    <cdr:from>
      <cdr:x>0.71631</cdr:x>
      <cdr:y>0.57971</cdr:y>
    </cdr:from>
    <cdr:to>
      <cdr:x>0.79032</cdr:x>
      <cdr:y>0.62319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6395892" y="2880320"/>
          <a:ext cx="660892" cy="216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/>
              </a:solidFill>
            </a:rPr>
            <a:t>773,2</a:t>
          </a:r>
          <a:endParaRPr lang="ru-RU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0.71774</cdr:x>
      <cdr:y>0.7971</cdr:y>
    </cdr:from>
    <cdr:to>
      <cdr:x>0.79032</cdr:x>
      <cdr:y>0.84058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6408712" y="3960440"/>
          <a:ext cx="648066" cy="216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114,9</a:t>
          </a:r>
          <a:endParaRPr lang="ru-RU" dirty="0"/>
        </a:p>
      </cdr:txBody>
    </cdr:sp>
  </cdr:relSizeAnchor>
  <cdr:relSizeAnchor xmlns:cdr="http://schemas.openxmlformats.org/drawingml/2006/chartDrawing">
    <cdr:from>
      <cdr:x>0.64516</cdr:x>
      <cdr:y>0.04348</cdr:y>
    </cdr:from>
    <cdr:to>
      <cdr:x>0.74338</cdr:x>
      <cdr:y>0.10145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5760640" y="216024"/>
          <a:ext cx="877005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1 876,1</a:t>
          </a:r>
        </a:p>
      </cdr:txBody>
    </cdr:sp>
  </cdr:relSizeAnchor>
  <cdr:relSizeAnchor xmlns:cdr="http://schemas.openxmlformats.org/drawingml/2006/chartDrawing">
    <cdr:from>
      <cdr:x>0.13979</cdr:x>
      <cdr:y>0.4058</cdr:y>
    </cdr:from>
    <cdr:to>
      <cdr:x>0.21588</cdr:x>
      <cdr:y>0.47826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1127405" y="2016224"/>
          <a:ext cx="613683" cy="360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943,0</a:t>
          </a:r>
        </a:p>
      </cdr:txBody>
    </cdr:sp>
  </cdr:relSizeAnchor>
  <cdr:relSizeAnchor xmlns:cdr="http://schemas.openxmlformats.org/drawingml/2006/chartDrawing">
    <cdr:from>
      <cdr:x>0.26479</cdr:x>
      <cdr:y>0.33333</cdr:y>
    </cdr:from>
    <cdr:to>
      <cdr:x>0.35408</cdr:x>
      <cdr:y>0.4058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2135517" y="1656184"/>
          <a:ext cx="720114" cy="360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1 119,8</a:t>
          </a:r>
        </a:p>
      </cdr:txBody>
    </cdr:sp>
  </cdr:relSizeAnchor>
  <cdr:relSizeAnchor xmlns:cdr="http://schemas.openxmlformats.org/drawingml/2006/chartDrawing">
    <cdr:from>
      <cdr:x>0.3871</cdr:x>
      <cdr:y>0.23188</cdr:y>
    </cdr:from>
    <cdr:to>
      <cdr:x>0.4819</cdr:x>
      <cdr:y>0.30435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3456384" y="1152128"/>
          <a:ext cx="846468" cy="360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1 285,9</a:t>
          </a:r>
        </a:p>
      </cdr:txBody>
    </cdr:sp>
  </cdr:relSizeAnchor>
  <cdr:relSizeAnchor xmlns:cdr="http://schemas.openxmlformats.org/drawingml/2006/chartDrawing">
    <cdr:from>
      <cdr:x>0.17551</cdr:x>
      <cdr:y>0.05797</cdr:y>
    </cdr:from>
    <cdr:to>
      <cdr:x>0.63086</cdr:x>
      <cdr:y>0.37076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1415437" y="288032"/>
          <a:ext cx="3672350" cy="155411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0.17195</cdr:x>
      <cdr:y>0.16025</cdr:y>
    </cdr:from>
    <cdr:to>
      <cdr:x>0.54446</cdr:x>
      <cdr:y>0.23042</cdr:y>
    </cdr:to>
    <cdr:sp macro="" textlink="">
      <cdr:nvSpPr>
        <cdr:cNvPr id="30" name="TextBox 29"/>
        <cdr:cNvSpPr txBox="1"/>
      </cdr:nvSpPr>
      <cdr:spPr>
        <a:xfrm xmlns:a="http://schemas.openxmlformats.org/drawingml/2006/main" rot="20333025">
          <a:off x="1535304" y="796210"/>
          <a:ext cx="3326139" cy="348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+ </a:t>
          </a:r>
          <a:r>
            <a:rPr lang="ru-RU" dirty="0" smtClean="0"/>
            <a:t>933,1</a:t>
          </a:r>
          <a:r>
            <a:rPr lang="ru-RU" sz="1100" dirty="0" smtClean="0"/>
            <a:t> млн. рублей или в 2 раза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0.51678</cdr:x>
      <cdr:y>0.14493</cdr:y>
    </cdr:from>
    <cdr:to>
      <cdr:x>0.60607</cdr:x>
      <cdr:y>0.2154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614365" y="720080"/>
          <a:ext cx="797269" cy="350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1 543,3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0.58065</cdr:x>
      <cdr:y>0.36232</cdr:y>
    </cdr:from>
    <cdr:to>
      <cdr:x>0.65208</cdr:x>
      <cdr:y>0.42029</cdr:y>
    </cdr:to>
    <cdr:sp macro="" textlink="">
      <cdr:nvSpPr>
        <cdr:cNvPr id="32" name="TextBox 31"/>
        <cdr:cNvSpPr txBox="1"/>
      </cdr:nvSpPr>
      <cdr:spPr>
        <a:xfrm xmlns:a="http://schemas.openxmlformats.org/drawingml/2006/main">
          <a:off x="5184576" y="1800200"/>
          <a:ext cx="63779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810,1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0.58871</cdr:x>
      <cdr:y>0.6087</cdr:y>
    </cdr:from>
    <cdr:to>
      <cdr:x>0.66014</cdr:x>
      <cdr:y>0.66667</cdr:y>
    </cdr:to>
    <cdr:sp macro="" textlink="">
      <cdr:nvSpPr>
        <cdr:cNvPr id="35" name="TextBox 34"/>
        <cdr:cNvSpPr txBox="1"/>
      </cdr:nvSpPr>
      <cdr:spPr>
        <a:xfrm xmlns:a="http://schemas.openxmlformats.org/drawingml/2006/main">
          <a:off x="5256584" y="3024336"/>
          <a:ext cx="63779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638,6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0.58871</cdr:x>
      <cdr:y>0.81159</cdr:y>
    </cdr:from>
    <cdr:to>
      <cdr:x>0.65121</cdr:x>
      <cdr:y>0.86956</cdr:y>
    </cdr:to>
    <cdr:sp macro="" textlink="">
      <cdr:nvSpPr>
        <cdr:cNvPr id="36" name="TextBox 35"/>
        <cdr:cNvSpPr txBox="1"/>
      </cdr:nvSpPr>
      <cdr:spPr>
        <a:xfrm xmlns:a="http://schemas.openxmlformats.org/drawingml/2006/main">
          <a:off x="5256584" y="4032448"/>
          <a:ext cx="558062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94,6</a:t>
          </a:r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0.43103</cdr:x>
      <cdr:y>0.08704</cdr:y>
    </cdr:from>
    <cdr:to>
      <cdr:x>0.49138</cdr:x>
      <cdr:y>0.16067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0" y="425658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15,0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0.43571</cdr:x>
      <cdr:y>0.13122</cdr:y>
    </cdr:from>
    <cdr:to>
      <cdr:x>0.44828</cdr:x>
      <cdr:y>0.18844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 flipH="1">
          <a:off x="3816424" y="706837"/>
          <a:ext cx="110092" cy="30822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alpha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0.60013</cdr:x>
      <cdr:y>0.21518</cdr:y>
    </cdr:from>
    <cdr:to>
      <cdr:x>0.71552</cdr:x>
      <cdr:y>0.26865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256585" y="1159081"/>
          <a:ext cx="101070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10,1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0.62305</cdr:x>
      <cdr:y>0.66041</cdr:y>
    </cdr:from>
    <cdr:to>
      <cdr:x>0.6806</cdr:x>
      <cdr:y>0.72725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57308" y="3557413"/>
          <a:ext cx="504084" cy="360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9,0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0.39655</cdr:x>
      <cdr:y>0.81301</cdr:y>
    </cdr:from>
    <cdr:to>
      <cdr:x>0.50602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312368" y="402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0.40517</cdr:x>
      <cdr:y>0.81301</cdr:y>
    </cdr:from>
    <cdr:to>
      <cdr:x>0.51464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384376" y="402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0.36207</cdr:x>
      <cdr:y>0.81301</cdr:y>
    </cdr:from>
    <cdr:to>
      <cdr:x>0.51464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024336" y="3975754"/>
          <a:ext cx="127444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0.2891</cdr:x>
      <cdr:y>0.84303</cdr:y>
    </cdr:from>
    <cdr:to>
      <cdr:x>0.36309</cdr:x>
      <cdr:y>0.90987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576988" y="4640589"/>
          <a:ext cx="659524" cy="367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5,7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0.15985</cdr:x>
      <cdr:y>0.81686</cdr:y>
    </cdr:from>
    <cdr:to>
      <cdr:x>0.214</cdr:x>
      <cdr:y>0.86919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424860" y="4496573"/>
          <a:ext cx="48267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4,4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0.09084</cdr:x>
      <cdr:y>0.7907</cdr:y>
    </cdr:from>
    <cdr:to>
      <cdr:x>0.14369</cdr:x>
      <cdr:y>0.84417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809756" y="4352557"/>
          <a:ext cx="471088" cy="2943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3,0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0.02052</cdr:x>
      <cdr:y>0.67297</cdr:y>
    </cdr:from>
    <cdr:to>
      <cdr:x>0.07773</cdr:x>
      <cdr:y>0.72645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82876" y="3704485"/>
          <a:ext cx="509952" cy="294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2,6</a:t>
          </a:r>
        </a:p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</cdr:x>
      <cdr:y>0.63373</cdr:y>
    </cdr:from>
    <cdr:to>
      <cdr:x>0.03936</cdr:x>
      <cdr:y>0.67383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-122804" y="3488461"/>
          <a:ext cx="350843" cy="220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1,8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0.00822</cdr:x>
      <cdr:y>0.39963</cdr:y>
    </cdr:from>
    <cdr:to>
      <cdr:x>0.11769</cdr:x>
      <cdr:y>0.63079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72008" y="2152689"/>
          <a:ext cx="958855" cy="1245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0.10472</cdr:x>
      <cdr:y>0.14972</cdr:y>
    </cdr:from>
    <cdr:to>
      <cdr:x>0.18266</cdr:x>
      <cdr:y>0.20862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33477" y="824165"/>
          <a:ext cx="694734" cy="3242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26,7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0.02124</cdr:x>
      <cdr:y>0.52908</cdr:y>
    </cdr:from>
    <cdr:to>
      <cdr:x>0.04157</cdr:x>
      <cdr:y>0.55122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>
          <a:off x="189352" y="2912397"/>
          <a:ext cx="181215" cy="12187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alpha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0.53436</cdr:x>
      <cdr:y>0.77393</cdr:y>
    </cdr:from>
    <cdr:to>
      <cdr:x>0.59191</cdr:x>
      <cdr:y>0.8274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680523" y="4168913"/>
          <a:ext cx="504053" cy="288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8,1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0.5508</cdr:x>
      <cdr:y>0.73383</cdr:y>
    </cdr:from>
    <cdr:to>
      <cdr:x>0.55902</cdr:x>
      <cdr:y>0.77394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 flipH="1" flipV="1">
          <a:off x="4824536" y="3952889"/>
          <a:ext cx="71999" cy="21605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0.64771</cdr:x>
      <cdr:y>0.60694</cdr:y>
    </cdr:from>
    <cdr:to>
      <cdr:x>0.65182</cdr:x>
      <cdr:y>0.66041</cdr:y>
    </cdr:to>
    <cdr:cxnSp macro="">
      <cdr:nvCxnSpPr>
        <cdr:cNvPr id="24" name="Прямая со стрелкой 23"/>
        <cdr:cNvCxnSpPr>
          <a:stCxn xmlns:a="http://schemas.openxmlformats.org/drawingml/2006/main" id="6" idx="0"/>
        </cdr:cNvCxnSpPr>
      </cdr:nvCxnSpPr>
      <cdr:spPr>
        <a:xfrm xmlns:a="http://schemas.openxmlformats.org/drawingml/2006/main" flipH="1" flipV="1">
          <a:off x="5673332" y="3269381"/>
          <a:ext cx="36018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0.61657</cdr:x>
      <cdr:y>0.26865</cdr:y>
    </cdr:from>
    <cdr:to>
      <cdr:x>0.62507</cdr:x>
      <cdr:y>0.30875</cdr:y>
    </cdr:to>
    <cdr:cxnSp macro="">
      <cdr:nvCxnSpPr>
        <cdr:cNvPr id="26" name="Прямая со стрелкой 25"/>
        <cdr:cNvCxnSpPr/>
      </cdr:nvCxnSpPr>
      <cdr:spPr>
        <a:xfrm xmlns:a="http://schemas.openxmlformats.org/drawingml/2006/main" flipH="1">
          <a:off x="5400600" y="1447112"/>
          <a:ext cx="74440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0.31334</cdr:x>
      <cdr:y>0.7907</cdr:y>
    </cdr:from>
    <cdr:to>
      <cdr:x>0.32742</cdr:x>
      <cdr:y>0.83334</cdr:y>
    </cdr:to>
    <cdr:cxnSp macro="">
      <cdr:nvCxnSpPr>
        <cdr:cNvPr id="28" name="Прямая со стрелкой 27"/>
        <cdr:cNvCxnSpPr/>
      </cdr:nvCxnSpPr>
      <cdr:spPr>
        <a:xfrm xmlns:a="http://schemas.openxmlformats.org/drawingml/2006/main" flipV="1">
          <a:off x="2793012" y="4352557"/>
          <a:ext cx="125541" cy="23474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0.18409</cdr:x>
      <cdr:y>0.76454</cdr:y>
    </cdr:from>
    <cdr:to>
      <cdr:x>0.20038</cdr:x>
      <cdr:y>0.81686</cdr:y>
    </cdr:to>
    <cdr:cxnSp macro="">
      <cdr:nvCxnSpPr>
        <cdr:cNvPr id="33" name="Прямая со стрелкой 32"/>
        <cdr:cNvCxnSpPr/>
      </cdr:nvCxnSpPr>
      <cdr:spPr>
        <a:xfrm xmlns:a="http://schemas.openxmlformats.org/drawingml/2006/main" flipV="1">
          <a:off x="1640884" y="4208542"/>
          <a:ext cx="145278" cy="28803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0.11645</cdr:x>
      <cdr:y>0.73838</cdr:y>
    </cdr:from>
    <cdr:to>
      <cdr:x>0.14758</cdr:x>
      <cdr:y>0.78506</cdr:y>
    </cdr:to>
    <cdr:cxnSp macro="">
      <cdr:nvCxnSpPr>
        <cdr:cNvPr id="41" name="Прямая со стрелкой 40"/>
        <cdr:cNvCxnSpPr/>
      </cdr:nvCxnSpPr>
      <cdr:spPr>
        <a:xfrm xmlns:a="http://schemas.openxmlformats.org/drawingml/2006/main" flipV="1">
          <a:off x="1038043" y="4064525"/>
          <a:ext cx="277483" cy="25695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0.04294</cdr:x>
      <cdr:y>0.71388</cdr:y>
    </cdr:from>
    <cdr:to>
      <cdr:x>0.11693</cdr:x>
      <cdr:y>0.78072</cdr:y>
    </cdr:to>
    <cdr:sp macro="" textlink="">
      <cdr:nvSpPr>
        <cdr:cNvPr id="49" name="TextBox 48"/>
        <cdr:cNvSpPr txBox="1"/>
      </cdr:nvSpPr>
      <cdr:spPr>
        <a:xfrm xmlns:a="http://schemas.openxmlformats.org/drawingml/2006/main">
          <a:off x="376090" y="3845445"/>
          <a:ext cx="648083" cy="360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0.05483</cdr:x>
      <cdr:y>0.73838</cdr:y>
    </cdr:from>
    <cdr:to>
      <cdr:x>0.11183</cdr:x>
      <cdr:y>0.79185</cdr:y>
    </cdr:to>
    <cdr:sp macro="" textlink="">
      <cdr:nvSpPr>
        <cdr:cNvPr id="50" name="TextBox 49"/>
        <cdr:cNvSpPr txBox="1"/>
      </cdr:nvSpPr>
      <cdr:spPr>
        <a:xfrm xmlns:a="http://schemas.openxmlformats.org/drawingml/2006/main">
          <a:off x="488756" y="4064525"/>
          <a:ext cx="508080" cy="294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2,9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0.08715</cdr:x>
      <cdr:y>0.69913</cdr:y>
    </cdr:from>
    <cdr:to>
      <cdr:x>0.10798</cdr:x>
      <cdr:y>0.72586</cdr:y>
    </cdr:to>
    <cdr:cxnSp macro="">
      <cdr:nvCxnSpPr>
        <cdr:cNvPr id="54" name="Прямая со стрелкой 53"/>
        <cdr:cNvCxnSpPr/>
      </cdr:nvCxnSpPr>
      <cdr:spPr>
        <a:xfrm xmlns:a="http://schemas.openxmlformats.org/drawingml/2006/main" flipV="1">
          <a:off x="776788" y="3848501"/>
          <a:ext cx="185672" cy="1471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0.05403</cdr:x>
      <cdr:y>0.64681</cdr:y>
    </cdr:from>
    <cdr:to>
      <cdr:x>0.0787</cdr:x>
      <cdr:y>0.67355</cdr:y>
    </cdr:to>
    <cdr:cxnSp macro="">
      <cdr:nvCxnSpPr>
        <cdr:cNvPr id="59" name="Прямая со стрелкой 58"/>
        <cdr:cNvCxnSpPr/>
      </cdr:nvCxnSpPr>
      <cdr:spPr>
        <a:xfrm xmlns:a="http://schemas.openxmlformats.org/drawingml/2006/main" flipV="1">
          <a:off x="481621" y="3560469"/>
          <a:ext cx="219900" cy="14719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0.02534</cdr:x>
      <cdr:y>0.62064</cdr:y>
    </cdr:from>
    <cdr:to>
      <cdr:x>0.05654</cdr:x>
      <cdr:y>0.63401</cdr:y>
    </cdr:to>
    <cdr:cxnSp macro="">
      <cdr:nvCxnSpPr>
        <cdr:cNvPr id="61" name="Прямая со стрелкой 60"/>
        <cdr:cNvCxnSpPr/>
      </cdr:nvCxnSpPr>
      <cdr:spPr>
        <a:xfrm xmlns:a="http://schemas.openxmlformats.org/drawingml/2006/main" flipV="1">
          <a:off x="225878" y="3416453"/>
          <a:ext cx="278107" cy="7359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0.43451</cdr:x>
      <cdr:y>0.82994</cdr:y>
    </cdr:from>
    <cdr:to>
      <cdr:x>0.49206</cdr:x>
      <cdr:y>0.89678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873132" y="4568581"/>
          <a:ext cx="512983" cy="367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6,3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0.45067</cdr:x>
      <cdr:y>0.77762</cdr:y>
    </cdr:from>
    <cdr:to>
      <cdr:x>0.45067</cdr:x>
      <cdr:y>0.82994</cdr:y>
    </cdr:to>
    <cdr:cxnSp macro="">
      <cdr:nvCxnSpPr>
        <cdr:cNvPr id="20" name="Прямая со стрелкой 19"/>
        <cdr:cNvCxnSpPr/>
      </cdr:nvCxnSpPr>
      <cdr:spPr>
        <a:xfrm xmlns:a="http://schemas.openxmlformats.org/drawingml/2006/main" flipV="1">
          <a:off x="4017148" y="4280549"/>
          <a:ext cx="0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0.17089</cdr:x>
      <cdr:y>0.13907</cdr:y>
    </cdr:from>
    <cdr:to>
      <cdr:x>0.20699</cdr:x>
      <cdr:y>0.20838</cdr:y>
    </cdr:to>
    <cdr:cxnSp macro="">
      <cdr:nvCxnSpPr>
        <cdr:cNvPr id="39" name="Прямая со стрелкой 38"/>
        <cdr:cNvCxnSpPr/>
      </cdr:nvCxnSpPr>
      <cdr:spPr>
        <a:xfrm xmlns:a="http://schemas.openxmlformats.org/drawingml/2006/main">
          <a:off x="1496868" y="749101"/>
          <a:ext cx="316202" cy="3733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0.00636</cdr:x>
      <cdr:y>0.45991</cdr:y>
    </cdr:from>
    <cdr:to>
      <cdr:x>0.038</cdr:x>
      <cdr:y>0.47675</cdr:y>
    </cdr:to>
    <cdr:cxnSp macro="">
      <cdr:nvCxnSpPr>
        <cdr:cNvPr id="25" name="Прямая со стрелкой 24"/>
        <cdr:cNvCxnSpPr/>
      </cdr:nvCxnSpPr>
      <cdr:spPr>
        <a:xfrm xmlns:a="http://schemas.openxmlformats.org/drawingml/2006/main" flipV="1">
          <a:off x="56708" y="2531633"/>
          <a:ext cx="281996" cy="927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0.00636</cdr:x>
      <cdr:y>0.38518</cdr:y>
    </cdr:from>
    <cdr:to>
      <cdr:x>0.038</cdr:x>
      <cdr:y>0.4375</cdr:y>
    </cdr:to>
    <cdr:cxnSp macro="">
      <cdr:nvCxnSpPr>
        <cdr:cNvPr id="31" name="Прямая со стрелкой 30"/>
        <cdr:cNvCxnSpPr/>
      </cdr:nvCxnSpPr>
      <cdr:spPr>
        <a:xfrm xmlns:a="http://schemas.openxmlformats.org/drawingml/2006/main">
          <a:off x="56708" y="2120309"/>
          <a:ext cx="281996" cy="28799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0.42443</cdr:y>
    </cdr:from>
    <cdr:to>
      <cdr:x>0.07224</cdr:x>
      <cdr:y>0.47065</cdr:y>
    </cdr:to>
    <cdr:sp macro="" textlink="">
      <cdr:nvSpPr>
        <cdr:cNvPr id="36" name="TextBox 35"/>
        <cdr:cNvSpPr txBox="1"/>
      </cdr:nvSpPr>
      <cdr:spPr>
        <a:xfrm xmlns:a="http://schemas.openxmlformats.org/drawingml/2006/main">
          <a:off x="-122804" y="2336333"/>
          <a:ext cx="643925" cy="2544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1,6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</cdr:x>
      <cdr:y>0.33286</cdr:y>
    </cdr:from>
    <cdr:to>
      <cdr:x>0.04933</cdr:x>
      <cdr:y>0.38633</cdr:y>
    </cdr:to>
    <cdr:sp macro="" textlink="">
      <cdr:nvSpPr>
        <cdr:cNvPr id="37" name="TextBox 36"/>
        <cdr:cNvSpPr txBox="1"/>
      </cdr:nvSpPr>
      <cdr:spPr>
        <a:xfrm xmlns:a="http://schemas.openxmlformats.org/drawingml/2006/main">
          <a:off x="-122804" y="1832277"/>
          <a:ext cx="439713" cy="294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1,1</a:t>
          </a:r>
          <a:endParaRPr lang="ru-RU" sz="11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0.57983</cdr:x>
      <cdr:y>0.83575</cdr:y>
    </cdr:from>
    <cdr:to>
      <cdr:x>0.68654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68552" y="47751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0.56049</cdr:x>
      <cdr:y>0.76456</cdr:y>
    </cdr:from>
    <cdr:to>
      <cdr:x>0.65607</cdr:x>
      <cdr:y>0.81935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04606" y="4372023"/>
          <a:ext cx="853433" cy="313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773 205,6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0.59664</cdr:x>
      <cdr:y>0.81892</cdr:y>
    </cdr:from>
    <cdr:to>
      <cdr:x>0.70335</cdr:x>
      <cdr:y>0.89653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12568" y="4559151"/>
          <a:ext cx="91440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0.62185</cdr:x>
      <cdr:y>0.80599</cdr:y>
    </cdr:from>
    <cdr:to>
      <cdr:x>0.72856</cdr:x>
      <cdr:y>0.97023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328592" y="44871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0.37975</cdr:y>
    </cdr:from>
    <cdr:to>
      <cdr:x>0.08591</cdr:x>
      <cdr:y>0.43454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-107504" y="2160240"/>
          <a:ext cx="757885" cy="311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140 305,9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0.03265</cdr:x>
      <cdr:y>0.27848</cdr:y>
    </cdr:from>
    <cdr:to>
      <cdr:x>0.11683</cdr:x>
      <cdr:y>0.32501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88032" y="1584176"/>
          <a:ext cx="742593" cy="264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35 451,6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0.01653</cdr:x>
      <cdr:y>0.38435</cdr:y>
    </cdr:from>
    <cdr:to>
      <cdr:x>0.13445</cdr:x>
      <cdr:y>0.44902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44016" y="2020368"/>
          <a:ext cx="1027443" cy="339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0.02479</cdr:x>
      <cdr:y>0.32877</cdr:y>
    </cdr:from>
    <cdr:to>
      <cdr:x>0.09091</cdr:x>
      <cdr:y>0.36757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16024" y="1728192"/>
          <a:ext cx="576064" cy="203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0.0084</cdr:x>
      <cdr:y>0.33276</cdr:y>
    </cdr:from>
    <cdr:to>
      <cdr:x>0.09244</cdr:x>
      <cdr:y>0.3845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72008" y="1852554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0.06714</cdr:x>
      <cdr:y>0.21519</cdr:y>
    </cdr:from>
    <cdr:to>
      <cdr:x>0.14978</cdr:x>
      <cdr:y>0.25466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592238" y="1224136"/>
          <a:ext cx="729008" cy="2245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33 602,4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0.29412</cdr:x>
      <cdr:y>0.07407</cdr:y>
    </cdr:from>
    <cdr:to>
      <cdr:x>0.40083</cdr:x>
      <cdr:y>0.23832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520280" y="4123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0.15509</cdr:x>
      <cdr:y>0.10127</cdr:y>
    </cdr:from>
    <cdr:to>
      <cdr:x>0.26121</cdr:x>
      <cdr:y>0.14237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368152" y="576064"/>
          <a:ext cx="936104" cy="233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21 287,2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0.53874</cdr:x>
      <cdr:y>0.77215</cdr:y>
    </cdr:from>
    <cdr:to>
      <cdr:x>0.65444</cdr:x>
      <cdr:y>0.81324</cdr:y>
    </cdr:to>
    <cdr:cxnSp macro="">
      <cdr:nvCxnSpPr>
        <cdr:cNvPr id="8" name="Соединительная линия уступом 7"/>
        <cdr:cNvCxnSpPr/>
      </cdr:nvCxnSpPr>
      <cdr:spPr>
        <a:xfrm xmlns:a="http://schemas.openxmlformats.org/drawingml/2006/main">
          <a:off x="4752528" y="4392488"/>
          <a:ext cx="1020646" cy="233746"/>
        </a:xfrm>
        <a:prstGeom xmlns:a="http://schemas.openxmlformats.org/drawingml/2006/main" prst="bentConnector3">
          <a:avLst>
            <a:gd name="adj1" fmla="val 17605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0.04081</cdr:x>
      <cdr:y>0.39241</cdr:y>
    </cdr:from>
    <cdr:to>
      <cdr:x>0.13554</cdr:x>
      <cdr:y>0.43038</cdr:y>
    </cdr:to>
    <cdr:cxnSp macro="">
      <cdr:nvCxnSpPr>
        <cdr:cNvPr id="18" name="Соединительная линия уступом 17"/>
        <cdr:cNvCxnSpPr/>
      </cdr:nvCxnSpPr>
      <cdr:spPr>
        <a:xfrm xmlns:a="http://schemas.openxmlformats.org/drawingml/2006/main" rot="10800000" flipV="1">
          <a:off x="360040" y="2232248"/>
          <a:ext cx="835663" cy="216024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0.06879</cdr:x>
      <cdr:y>0.29114</cdr:y>
    </cdr:from>
    <cdr:to>
      <cdr:x>0.1817</cdr:x>
      <cdr:y>0.31853</cdr:y>
    </cdr:to>
    <cdr:cxnSp macro="">
      <cdr:nvCxnSpPr>
        <cdr:cNvPr id="24" name="Соединительная линия уступом 23"/>
        <cdr:cNvCxnSpPr/>
      </cdr:nvCxnSpPr>
      <cdr:spPr>
        <a:xfrm xmlns:a="http://schemas.openxmlformats.org/drawingml/2006/main" rot="10800000" flipV="1">
          <a:off x="606871" y="1656184"/>
          <a:ext cx="996034" cy="155812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0.11357</cdr:x>
      <cdr:y>0.22785</cdr:y>
    </cdr:from>
    <cdr:to>
      <cdr:x>0.22927</cdr:x>
      <cdr:y>0.25525</cdr:y>
    </cdr:to>
    <cdr:cxnSp macro="">
      <cdr:nvCxnSpPr>
        <cdr:cNvPr id="35" name="Соединительная линия уступом 34"/>
        <cdr:cNvCxnSpPr/>
      </cdr:nvCxnSpPr>
      <cdr:spPr>
        <a:xfrm xmlns:a="http://schemas.openxmlformats.org/drawingml/2006/main" rot="10800000" flipV="1">
          <a:off x="1001845" y="1296144"/>
          <a:ext cx="1020646" cy="155868"/>
        </a:xfrm>
        <a:prstGeom xmlns:a="http://schemas.openxmlformats.org/drawingml/2006/main" prst="bentConnector3">
          <a:avLst>
            <a:gd name="adj1" fmla="val 28944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0.14978</cdr:x>
      <cdr:y>0.20253</cdr:y>
    </cdr:from>
    <cdr:to>
      <cdr:x>0.26548</cdr:x>
      <cdr:y>0.21707</cdr:y>
    </cdr:to>
    <cdr:cxnSp macro="">
      <cdr:nvCxnSpPr>
        <cdr:cNvPr id="45" name="Соединительная линия уступом 44"/>
        <cdr:cNvCxnSpPr/>
      </cdr:nvCxnSpPr>
      <cdr:spPr>
        <a:xfrm xmlns:a="http://schemas.openxmlformats.org/drawingml/2006/main" rot="10800000" flipV="1">
          <a:off x="1321246" y="1152128"/>
          <a:ext cx="1020646" cy="82713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0.12244</cdr:x>
      <cdr:y>0.17722</cdr:y>
    </cdr:from>
    <cdr:to>
      <cdr:x>0.20308</cdr:x>
      <cdr:y>0.215</cdr:y>
    </cdr:to>
    <cdr:sp macro="" textlink="">
      <cdr:nvSpPr>
        <cdr:cNvPr id="48" name="TextBox 47"/>
        <cdr:cNvSpPr txBox="1"/>
      </cdr:nvSpPr>
      <cdr:spPr>
        <a:xfrm xmlns:a="http://schemas.openxmlformats.org/drawingml/2006/main">
          <a:off x="1080120" y="1008112"/>
          <a:ext cx="711365" cy="2149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30 684,2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0.17958</cdr:x>
      <cdr:y>0.1519</cdr:y>
    </cdr:from>
    <cdr:to>
      <cdr:x>0.30198</cdr:x>
      <cdr:y>0.17708</cdr:y>
    </cdr:to>
    <cdr:cxnSp macro="">
      <cdr:nvCxnSpPr>
        <cdr:cNvPr id="36" name="Соединительная линия уступом 35"/>
        <cdr:cNvCxnSpPr/>
      </cdr:nvCxnSpPr>
      <cdr:spPr>
        <a:xfrm xmlns:a="http://schemas.openxmlformats.org/drawingml/2006/main">
          <a:off x="1584176" y="864096"/>
          <a:ext cx="1079750" cy="143239"/>
        </a:xfrm>
        <a:prstGeom xmlns:a="http://schemas.openxmlformats.org/drawingml/2006/main" prst="bentConnector3">
          <a:avLst>
            <a:gd name="adj1" fmla="val 50000"/>
          </a:avLst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0.4072</cdr:x>
      <cdr:y>0.17272</cdr:y>
    </cdr:from>
    <cdr:to>
      <cdr:x>0.48784</cdr:x>
      <cdr:y>0.2105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635896" y="987647"/>
          <a:ext cx="720034" cy="216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22 545,9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0.35075</cdr:x>
      <cdr:y>0.1979</cdr:y>
    </cdr:from>
    <cdr:to>
      <cdr:x>0.45559</cdr:x>
      <cdr:y>0.22309</cdr:y>
    </cdr:to>
    <cdr:cxnSp macro="">
      <cdr:nvCxnSpPr>
        <cdr:cNvPr id="20" name="Соединительная линия уступом 19"/>
        <cdr:cNvCxnSpPr/>
      </cdr:nvCxnSpPr>
      <cdr:spPr>
        <a:xfrm xmlns:a="http://schemas.openxmlformats.org/drawingml/2006/main">
          <a:off x="3131840" y="1131663"/>
          <a:ext cx="936116" cy="144045"/>
        </a:xfrm>
        <a:prstGeom xmlns:a="http://schemas.openxmlformats.org/drawingml/2006/main" prst="bentConnector3">
          <a:avLst>
            <a:gd name="adj1" fmla="val 50000"/>
          </a:avLst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0.6129</cdr:x>
      <cdr:y>0.09333</cdr:y>
    </cdr:from>
    <cdr:to>
      <cdr:x>0.67742</cdr:x>
      <cdr:y>0.13333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472608" y="504056"/>
          <a:ext cx="57609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1 057,1</a:t>
          </a:r>
          <a:endParaRPr lang="ru-RU" dirty="0"/>
        </a:p>
      </cdr:txBody>
    </cdr:sp>
  </cdr:relSizeAnchor>
  <cdr:relSizeAnchor xmlns:cdr="http://schemas.openxmlformats.org/drawingml/2006/chartDrawing">
    <cdr:from>
      <cdr:x>0.62903</cdr:x>
      <cdr:y>0.28</cdr:y>
    </cdr:from>
    <cdr:to>
      <cdr:x>0.70466</cdr:x>
      <cdr:y>0.32495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16624" y="1512168"/>
          <a:ext cx="675300" cy="242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773,2</a:t>
          </a:r>
          <a:endParaRPr lang="ru-RU" dirty="0"/>
        </a:p>
      </cdr:txBody>
    </cdr:sp>
  </cdr:relSizeAnchor>
  <cdr:relSizeAnchor xmlns:cdr="http://schemas.openxmlformats.org/drawingml/2006/chartDrawing">
    <cdr:from>
      <cdr:x>0.1129</cdr:x>
      <cdr:y>0.36</cdr:y>
    </cdr:from>
    <cdr:to>
      <cdr:x>0.20535</cdr:x>
      <cdr:y>0.4183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08112" y="1944216"/>
          <a:ext cx="825486" cy="3148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686,2</a:t>
          </a:r>
          <a:endParaRPr lang="ru-RU" dirty="0"/>
        </a:p>
      </cdr:txBody>
    </cdr:sp>
  </cdr:relSizeAnchor>
  <cdr:relSizeAnchor xmlns:cdr="http://schemas.openxmlformats.org/drawingml/2006/chartDrawing">
    <cdr:from>
      <cdr:x>0.15323</cdr:x>
      <cdr:y>0.54667</cdr:y>
    </cdr:from>
    <cdr:to>
      <cdr:x>0.22046</cdr:x>
      <cdr:y>0.58667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368152" y="2952328"/>
          <a:ext cx="6002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384,1</a:t>
          </a:r>
          <a:endParaRPr lang="ru-RU" dirty="0"/>
        </a:p>
      </cdr:txBody>
    </cdr:sp>
  </cdr:relSizeAnchor>
  <cdr:relSizeAnchor xmlns:cdr="http://schemas.openxmlformats.org/drawingml/2006/chartDrawing">
    <cdr:from>
      <cdr:x>0.2229</cdr:x>
      <cdr:y>0.38667</cdr:y>
    </cdr:from>
    <cdr:to>
      <cdr:x>0.29853</cdr:x>
      <cdr:y>0.44205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90288" y="2088232"/>
          <a:ext cx="675299" cy="299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/>
            <a:t>6</a:t>
          </a:r>
          <a:r>
            <a:rPr lang="ru-RU" dirty="0" smtClean="0"/>
            <a:t>12,6</a:t>
          </a:r>
          <a:endParaRPr lang="ru-RU" dirty="0"/>
        </a:p>
      </cdr:txBody>
    </cdr:sp>
  </cdr:relSizeAnchor>
  <cdr:relSizeAnchor xmlns:cdr="http://schemas.openxmlformats.org/drawingml/2006/chartDrawing">
    <cdr:from>
      <cdr:x>0.27419</cdr:x>
      <cdr:y>0.46667</cdr:y>
    </cdr:from>
    <cdr:to>
      <cdr:x>0.34142</cdr:x>
      <cdr:y>0.50667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448272" y="2520280"/>
          <a:ext cx="6002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460,9</a:t>
          </a:r>
          <a:endParaRPr lang="ru-RU" dirty="0"/>
        </a:p>
      </cdr:txBody>
    </cdr:sp>
  </cdr:relSizeAnchor>
  <cdr:relSizeAnchor xmlns:cdr="http://schemas.openxmlformats.org/drawingml/2006/chartDrawing">
    <cdr:from>
      <cdr:x>0.34677</cdr:x>
      <cdr:y>0.30667</cdr:y>
    </cdr:from>
    <cdr:to>
      <cdr:x>0.43081</cdr:x>
      <cdr:y>0.3522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096344" y="1656184"/>
          <a:ext cx="750392" cy="245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686,5</a:t>
          </a:r>
          <a:endParaRPr lang="ru-RU" dirty="0"/>
        </a:p>
      </cdr:txBody>
    </cdr:sp>
  </cdr:relSizeAnchor>
  <cdr:relSizeAnchor xmlns:cdr="http://schemas.openxmlformats.org/drawingml/2006/chartDrawing">
    <cdr:from>
      <cdr:x>0.3871</cdr:x>
      <cdr:y>0.41333</cdr:y>
    </cdr:from>
    <cdr:to>
      <cdr:x>0.44592</cdr:x>
      <cdr:y>0.45333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456384" y="2232248"/>
          <a:ext cx="525203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539,5</a:t>
          </a:r>
        </a:p>
      </cdr:txBody>
    </cdr:sp>
  </cdr:relSizeAnchor>
  <cdr:relSizeAnchor xmlns:cdr="http://schemas.openxmlformats.org/drawingml/2006/chartDrawing">
    <cdr:from>
      <cdr:x>0.88073</cdr:x>
      <cdr:y>0.07692</cdr:y>
    </cdr:from>
    <cdr:to>
      <cdr:x>0.99723</cdr:x>
      <cdr:y>0.13846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6912768" y="360040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0.75229</cdr:x>
      <cdr:y>0.06154</cdr:y>
    </cdr:from>
    <cdr:to>
      <cdr:x>0.88073</cdr:x>
      <cdr:y>0.16923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904656" y="288032"/>
          <a:ext cx="100811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0.14226</cdr:x>
      <cdr:y>0.12</cdr:y>
    </cdr:from>
    <cdr:to>
      <cdr:x>0.59387</cdr:x>
      <cdr:y>0.32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270208" y="648072"/>
          <a:ext cx="4032431" cy="108012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0.19266</cdr:x>
      <cdr:y>0.03808</cdr:y>
    </cdr:from>
    <cdr:to>
      <cdr:x>0.34862</cdr:x>
      <cdr:y>0.22316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512168" y="188148"/>
          <a:ext cx="122413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0.18248</cdr:x>
      <cdr:y>0.1458</cdr:y>
    </cdr:from>
    <cdr:to>
      <cdr:x>0.49268</cdr:x>
      <cdr:y>0.21273</cdr:y>
    </cdr:to>
    <cdr:sp macro="" textlink="">
      <cdr:nvSpPr>
        <cdr:cNvPr id="17" name="TextBox 16"/>
        <cdr:cNvSpPr txBox="1"/>
      </cdr:nvSpPr>
      <cdr:spPr>
        <a:xfrm xmlns:a="http://schemas.openxmlformats.org/drawingml/2006/main" rot="20691815">
          <a:off x="1629395" y="787396"/>
          <a:ext cx="2769773" cy="3614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+370,9 млн. рублей и</a:t>
          </a:r>
          <a:r>
            <a:rPr lang="ru-RU" dirty="0" smtClean="0"/>
            <a:t>ли в 1,5 раза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0.23211</cdr:x>
      <cdr:y>0.11851</cdr:y>
    </cdr:from>
    <cdr:to>
      <cdr:x>0.34861</cdr:x>
      <cdr:y>0.22248</cdr:y>
    </cdr:to>
    <cdr:sp macro="" textlink="">
      <cdr:nvSpPr>
        <cdr:cNvPr id="18" name="TextBox 17"/>
        <cdr:cNvSpPr txBox="1"/>
      </cdr:nvSpPr>
      <cdr:spPr>
        <a:xfrm xmlns:a="http://schemas.openxmlformats.org/drawingml/2006/main" rot="20331099">
          <a:off x="1821822" y="585504"/>
          <a:ext cx="914400" cy="513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0.50806</cdr:x>
      <cdr:y>0.33333</cdr:y>
    </cdr:from>
    <cdr:to>
      <cdr:x>0.56688</cdr:x>
      <cdr:y>0.37333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536504" y="1800200"/>
          <a:ext cx="525203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638,6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0.46774</cdr:x>
      <cdr:y>0.21333</cdr:y>
    </cdr:from>
    <cdr:to>
      <cdr:x>0.53497</cdr:x>
      <cdr:y>0.26667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176464" y="1152128"/>
          <a:ext cx="600296" cy="288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854,2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0.69355</cdr:x>
      <cdr:y>0.42667</cdr:y>
    </cdr:from>
    <cdr:to>
      <cdr:x>0.81452</cdr:x>
      <cdr:y>0.58667</cdr:y>
    </cdr:to>
    <cdr:sp macro="" textlink="">
      <cdr:nvSpPr>
        <cdr:cNvPr id="20" name="Скругленная прямоугольная выноска 19"/>
        <cdr:cNvSpPr/>
      </cdr:nvSpPr>
      <cdr:spPr>
        <a:xfrm xmlns:a="http://schemas.openxmlformats.org/drawingml/2006/main">
          <a:off x="6192702" y="2304274"/>
          <a:ext cx="1080106" cy="864096"/>
        </a:xfrm>
        <a:prstGeom xmlns:a="http://schemas.openxmlformats.org/drawingml/2006/main" prst="wedgeRoundRectCallout">
          <a:avLst>
            <a:gd name="adj1" fmla="val -85321"/>
            <a:gd name="adj2" fmla="val 86562"/>
            <a:gd name="adj3" fmla="val 16667"/>
          </a:avLst>
        </a:prstGeom>
        <a:solidFill xmlns:a="http://schemas.openxmlformats.org/drawingml/2006/main">
          <a:schemeClr val="accent2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/>
              </a:solidFill>
            </a:rPr>
            <a:t>+389,1 млн. рублей или в 2 раза</a:t>
          </a:r>
          <a:endParaRPr lang="ru-RU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45659" cy="497520"/>
          </a:xfrm>
          <a:prstGeom prst="rect">
            <a:avLst/>
          </a:prstGeom>
        </p:spPr>
        <p:txBody>
          <a:bodyPr vert="horz" lIns="90949" tIns="45477" rIns="90949" bIns="4547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0" y="5"/>
            <a:ext cx="2945659" cy="497520"/>
          </a:xfrm>
          <a:prstGeom prst="rect">
            <a:avLst/>
          </a:prstGeom>
        </p:spPr>
        <p:txBody>
          <a:bodyPr vert="horz" lIns="90949" tIns="45477" rIns="90949" bIns="45477" rtlCol="0"/>
          <a:lstStyle>
            <a:lvl1pPr algn="r">
              <a:defRPr sz="1200"/>
            </a:lvl1pPr>
          </a:lstStyle>
          <a:p>
            <a:fld id="{48D08B99-0BE9-433F-8EA3-1B66F62BBFB9}" type="datetimeFigureOut">
              <a:rPr lang="ru-RU" smtClean="0"/>
              <a:t>23.03.2023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49" tIns="45477" rIns="90949" bIns="4547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37"/>
            <a:ext cx="5438140" cy="3908863"/>
          </a:xfrm>
          <a:prstGeom prst="rect">
            <a:avLst/>
          </a:prstGeom>
        </p:spPr>
        <p:txBody>
          <a:bodyPr vert="horz" lIns="90949" tIns="45477" rIns="90949" bIns="4547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708"/>
            <a:ext cx="2945659" cy="497520"/>
          </a:xfrm>
          <a:prstGeom prst="rect">
            <a:avLst/>
          </a:prstGeom>
        </p:spPr>
        <p:txBody>
          <a:bodyPr vert="horz" lIns="90949" tIns="45477" rIns="90949" bIns="4547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0" y="9430708"/>
            <a:ext cx="2945659" cy="497520"/>
          </a:xfrm>
          <a:prstGeom prst="rect">
            <a:avLst/>
          </a:prstGeom>
        </p:spPr>
        <p:txBody>
          <a:bodyPr vert="horz" lIns="90949" tIns="45477" rIns="90949" bIns="45477" rtlCol="0" anchor="b"/>
          <a:lstStyle>
            <a:lvl1pPr algn="r">
              <a:defRPr sz="1200"/>
            </a:lvl1pPr>
          </a:lstStyle>
          <a:p>
            <a:fld id="{8994F90A-CC97-4A79-A435-014D2F97B73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3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10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183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273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33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530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52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989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36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865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56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89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83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30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88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714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53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09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827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37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30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176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02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2301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225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359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690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04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8670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690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41766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0981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526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9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75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971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971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971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97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971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971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971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971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1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59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63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33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28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F90A-CC97-4A79-A435-014D2F97B73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91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54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5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9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/>
              <a:pPr/>
              <a:t>23.03.2023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05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6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37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1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1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6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53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0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AA1C5-B143-4726-96B6-022132680EA4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0DC12-632E-4D71-9D1E-183B57B247B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9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otdfin.ramon@govvrn.ru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ЕФРЕМОВА\Исполнение за 2022\Бюджет для граждан\Картинки\2022\1be370cb44b6c6944b2cfb025e81fb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86404" y="6237312"/>
            <a:ext cx="678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Рамонь 2023 год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116632"/>
            <a:ext cx="6547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решению Совета народных депутатов «Об исполнении бюджета Рамонского муниципального района </a:t>
            </a:r>
          </a:p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Воронежской области за 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»</a:t>
            </a:r>
          </a:p>
        </p:txBody>
      </p:sp>
      <p:pic>
        <p:nvPicPr>
          <p:cNvPr id="5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08"/>
            <a:ext cx="1460316" cy="97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929185"/>
            <a:ext cx="8418330" cy="1186975"/>
          </a:xfrm>
        </p:spPr>
        <p:txBody>
          <a:bodyPr>
            <a:noAutofit/>
          </a:bodyPr>
          <a:lstStyle/>
          <a:p>
            <a:pPr algn="just"/>
            <a:r>
              <a:rPr lang="ru-RU" sz="1600" b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 –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</a:t>
            </a:r>
            <a:r>
              <a:rPr lang="ru-RU" sz="16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63688" y="123755"/>
            <a:ext cx="6875544" cy="10112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51720" y="184710"/>
            <a:ext cx="6192688" cy="7110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НАЛОГОВ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107504" y="19888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9" name="Group 1"/>
          <p:cNvGrpSpPr>
            <a:grpSpLocks noChangeAspect="1"/>
          </p:cNvGrpSpPr>
          <p:nvPr/>
        </p:nvGrpSpPr>
        <p:grpSpPr bwMode="auto">
          <a:xfrm>
            <a:off x="107504" y="2103236"/>
            <a:ext cx="9024856" cy="4343304"/>
            <a:chOff x="5002" y="3780"/>
            <a:chExt cx="7291" cy="3585"/>
          </a:xfrm>
        </p:grpSpPr>
        <p:sp>
          <p:nvSpPr>
            <p:cNvPr id="10" name="AutoShape 18"/>
            <p:cNvSpPr>
              <a:spLocks noChangeAspect="1" noChangeArrowheads="1" noTextEdit="1"/>
            </p:cNvSpPr>
            <p:nvPr/>
          </p:nvSpPr>
          <p:spPr bwMode="auto">
            <a:xfrm>
              <a:off x="5002" y="3780"/>
              <a:ext cx="7291" cy="3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H="1">
              <a:off x="8648" y="4240"/>
              <a:ext cx="1" cy="1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8648" y="4332"/>
              <a:ext cx="25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6187" y="4332"/>
              <a:ext cx="24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6187" y="4332"/>
              <a:ext cx="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1199" y="4332"/>
              <a:ext cx="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AutoShape 12"/>
            <p:cNvSpPr>
              <a:spLocks noChangeArrowheads="1"/>
            </p:cNvSpPr>
            <p:nvPr/>
          </p:nvSpPr>
          <p:spPr bwMode="auto">
            <a:xfrm>
              <a:off x="5184" y="4423"/>
              <a:ext cx="2279" cy="370"/>
            </a:xfrm>
            <a:prstGeom prst="flowChartTerminator">
              <a:avLst/>
            </a:prstGeom>
            <a:solidFill>
              <a:srgbClr val="FFD85B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Федеральные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>
              <a:off x="7554" y="4423"/>
              <a:ext cx="2279" cy="368"/>
            </a:xfrm>
            <a:prstGeom prst="flowChartTerminator">
              <a:avLst/>
            </a:prstGeom>
            <a:solidFill>
              <a:srgbClr val="FFD85B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Региональные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>
              <a:off x="9924" y="4423"/>
              <a:ext cx="2274" cy="369"/>
            </a:xfrm>
            <a:prstGeom prst="flowChartTerminator">
              <a:avLst/>
            </a:prstGeom>
            <a:solidFill>
              <a:srgbClr val="FFD85B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Местные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AutoShape 9"/>
            <p:cNvSpPr>
              <a:spLocks noChangeArrowheads="1"/>
            </p:cNvSpPr>
            <p:nvPr/>
          </p:nvSpPr>
          <p:spPr bwMode="auto">
            <a:xfrm>
              <a:off x="5184" y="5309"/>
              <a:ext cx="2057" cy="200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6858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 обязательны к уплате на всей территории Российской Федерации,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6858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например: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6858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Налог на прибыль организаций;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6858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Налог на доходы физических лиц;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6858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Акцизы.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AutoShape 8"/>
            <p:cNvSpPr>
              <a:spLocks noChangeArrowheads="1"/>
            </p:cNvSpPr>
            <p:nvPr/>
          </p:nvSpPr>
          <p:spPr bwMode="auto">
            <a:xfrm>
              <a:off x="7345" y="5309"/>
              <a:ext cx="2279" cy="200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 законами субъектов Российской Федерации и обязательных к уплате на соответствующих территориях субъектов РФ,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например: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Налог на имущество организаций;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Транспортный налог;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Налог на игорный бизнес.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9727" y="5309"/>
              <a:ext cx="2381" cy="200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образований, 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например: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Земельный налог;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Налог на имущество физических лиц.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AutoShape 6"/>
            <p:cNvSpPr>
              <a:spLocks noChangeArrowheads="1"/>
            </p:cNvSpPr>
            <p:nvPr/>
          </p:nvSpPr>
          <p:spPr bwMode="auto">
            <a:xfrm>
              <a:off x="7554" y="3872"/>
              <a:ext cx="2279" cy="368"/>
            </a:xfrm>
            <a:prstGeom prst="flowChartTerminator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Налоги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5458" y="4883"/>
              <a:ext cx="6650" cy="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Alexis Lower Case Outline" charset="0"/>
                  <a:ea typeface="Times New Roman" panose="02020603050405020304" pitchFamily="18" charset="0"/>
                </a:rPr>
                <a:t>       </a:t>
              </a:r>
              <a:r>
                <a:rPr lang="ru-RU" altLang="ru-RU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lexis Lower Case Outline" charset="0"/>
                  <a:ea typeface="Times New Roman" panose="02020603050405020304" pitchFamily="18" charset="0"/>
                </a:rPr>
                <a:t>Установлены       налоговым                кодексом         Российской             Федерации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>
              <a:off x="6187" y="5159"/>
              <a:ext cx="182" cy="150"/>
            </a:xfrm>
            <a:prstGeom prst="downArrow">
              <a:avLst>
                <a:gd name="adj1" fmla="val 50000"/>
                <a:gd name="adj2" fmla="val 25275"/>
              </a:avLst>
            </a:prstGeom>
            <a:solidFill>
              <a:schemeClr val="bg1">
                <a:lumMod val="65000"/>
                <a:lumOff val="3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AutoShape 3"/>
            <p:cNvSpPr>
              <a:spLocks noChangeArrowheads="1"/>
            </p:cNvSpPr>
            <p:nvPr/>
          </p:nvSpPr>
          <p:spPr bwMode="auto">
            <a:xfrm>
              <a:off x="8417" y="5159"/>
              <a:ext cx="184" cy="1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>
                <a:lumMod val="50000"/>
                <a:lumOff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AutoShape 2"/>
            <p:cNvSpPr>
              <a:spLocks noChangeArrowheads="1"/>
            </p:cNvSpPr>
            <p:nvPr/>
          </p:nvSpPr>
          <p:spPr bwMode="auto">
            <a:xfrm>
              <a:off x="10816" y="5159"/>
              <a:ext cx="182" cy="150"/>
            </a:xfrm>
            <a:prstGeom prst="downArrow">
              <a:avLst>
                <a:gd name="adj1" fmla="val 50000"/>
                <a:gd name="adj2" fmla="val 25275"/>
              </a:avLst>
            </a:prstGeom>
            <a:solidFill>
              <a:schemeClr val="bg1">
                <a:lumMod val="65000"/>
                <a:lumOff val="3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033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116633"/>
            <a:ext cx="6197741" cy="936104"/>
          </a:xfrm>
          <a:effectLst/>
        </p:spPr>
        <p:txBody>
          <a:bodyPr/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ПО ИСПОЛНЕНИЮ БЮДЖЕТА В 2022 ГОДУ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877785" y="1113993"/>
            <a:ext cx="6582647" cy="601216"/>
          </a:xfrm>
          <a:prstGeom prst="roundRect">
            <a:avLst/>
          </a:prstGeom>
          <a:solidFill>
            <a:srgbClr val="CE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Увеличение налогооблагаемой базы районного и местных бюджетов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71952" y="2780928"/>
            <a:ext cx="6588479" cy="576064"/>
          </a:xfrm>
          <a:prstGeom prst="roundRect">
            <a:avLst/>
          </a:prstGeom>
          <a:solidFill>
            <a:srgbClr val="CE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Повышение эффективности бюджетных расходов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77785" y="3633107"/>
            <a:ext cx="6582645" cy="673224"/>
          </a:xfrm>
          <a:prstGeom prst="roundRect">
            <a:avLst/>
          </a:prstGeom>
          <a:solidFill>
            <a:srgbClr val="CE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Эффективное управление муниципальным долгом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71952" y="4628542"/>
            <a:ext cx="6588479" cy="648072"/>
          </a:xfrm>
          <a:prstGeom prst="roundRect">
            <a:avLst/>
          </a:prstGeom>
          <a:solidFill>
            <a:srgbClr val="CE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Дальнейшее совершенствование межбюджетных отношений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71952" y="5593297"/>
            <a:ext cx="6588480" cy="914400"/>
          </a:xfrm>
          <a:prstGeom prst="roundRect">
            <a:avLst/>
          </a:prstGeom>
          <a:solidFill>
            <a:srgbClr val="CE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Обеспечение сбалансированности бюджетов муниципальных образований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714426" y="1186001"/>
            <a:ext cx="905297" cy="457200"/>
          </a:xfrm>
          <a:prstGeom prst="chevron">
            <a:avLst>
              <a:gd name="adj" fmla="val 6347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706257" y="2004357"/>
            <a:ext cx="905297" cy="432048"/>
          </a:xfrm>
          <a:prstGeom prst="chevr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714373" y="3741119"/>
            <a:ext cx="905298" cy="457200"/>
          </a:xfrm>
          <a:prstGeom prst="chevr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699613" y="4700550"/>
            <a:ext cx="905297" cy="504056"/>
          </a:xfrm>
          <a:prstGeom prst="chevr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714427" y="5733256"/>
            <a:ext cx="905296" cy="554360"/>
          </a:xfrm>
          <a:prstGeom prst="chevr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77785" y="1932349"/>
            <a:ext cx="6561956" cy="576064"/>
          </a:xfrm>
          <a:prstGeom prst="roundRect">
            <a:avLst/>
          </a:prstGeom>
          <a:solidFill>
            <a:srgbClr val="CE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Обеспечение исполнения расходных обязательств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706257" y="2852936"/>
            <a:ext cx="905297" cy="432048"/>
          </a:xfrm>
          <a:prstGeom prst="chevr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116633"/>
            <a:ext cx="6197741" cy="936104"/>
          </a:xfrm>
          <a:effectLst/>
        </p:spPr>
        <p:txBody>
          <a:bodyPr/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В 2022 ГОДУ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39552" y="1113992"/>
            <a:ext cx="8136903" cy="1522920"/>
          </a:xfrm>
          <a:prstGeom prst="roundRect">
            <a:avLst/>
          </a:prstGeom>
          <a:solidFill>
            <a:srgbClr val="CEE1FE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Проведение совместной работы органов исполнительной власти и органов местного самоуправления с территориальными органами федеральных органов исполнительной власти в регионе по выполнению мероприятий, направленных на повышение собираемости налогов и сокращение задолженности по налоговым платежам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3657" y="2780928"/>
            <a:ext cx="8136903" cy="648071"/>
          </a:xfrm>
          <a:prstGeom prst="roundRect">
            <a:avLst/>
          </a:prstGeom>
          <a:solidFill>
            <a:srgbClr val="CEE1FE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Проведение мероприятий по легализации заработной платы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9377" y="3573016"/>
            <a:ext cx="8136903" cy="864096"/>
          </a:xfrm>
          <a:prstGeom prst="roundRect">
            <a:avLst/>
          </a:prstGeom>
          <a:solidFill>
            <a:srgbClr val="CEE1FE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Проведение анализа налоговых расходов (льгот) и повышение их эффективности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9550" y="4581128"/>
            <a:ext cx="8136902" cy="1074542"/>
          </a:xfrm>
          <a:prstGeom prst="roundRect">
            <a:avLst/>
          </a:prstGeom>
          <a:solidFill>
            <a:srgbClr val="CEE1FE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Инвентаризация имущества, находящегося в муниципальной собственности, в целях выявления неиспользуемого имущества и вовлечения его в хозяйственный оборот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3657" y="5877272"/>
            <a:ext cx="8136902" cy="788031"/>
          </a:xfrm>
          <a:prstGeom prst="roundRect">
            <a:avLst/>
          </a:prstGeom>
          <a:solidFill>
            <a:srgbClr val="CEE1FE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Сокращение размеров задолженности по арендной плате за земельные участки и имущество, находящиеся в муниципальной собственности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7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49256" y="188640"/>
            <a:ext cx="7371216" cy="108012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cap="none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 РАМОНСКОГО МУНИЦИПАЛЬНОГО РАЙОНА ЗА 2018-2022 ГОДЫ</a:t>
            </a:r>
            <a:endParaRPr lang="ru-RU" sz="2000" b="1" i="1" cap="none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571917"/>
              </p:ext>
            </p:extLst>
          </p:nvPr>
        </p:nvGraphicFramePr>
        <p:xfrm>
          <a:off x="107504" y="1412776"/>
          <a:ext cx="8928994" cy="5328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13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82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61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261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61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5105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18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г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г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0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Промышленное производство (объем отгруженной продукции),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29 700,4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33 202,5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38 098,5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45 880,0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50 376,5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03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Продукция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валовой сбор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зерновых   и     зернобобовых культур, тыс. тонн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Реализовано на убой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скота и птицы (в живой массе), тонн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30 719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30 505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145,9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31 679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39 515</a:t>
                      </a: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178,9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47 434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9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Объем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инвестиций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основной капитал в номинальном выражении (по полному кругу организаций), млн. рублей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13 812,5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10 421,8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12 928,1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18 515,8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24 792,6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84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Оборот розничной торговли,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20 858,3</a:t>
                      </a: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21 254,0</a:t>
                      </a: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24 999,3</a:t>
                      </a: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29 490,1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27 041,5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84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плата,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34 778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39 248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41 452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47 919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53 176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89" marR="47089" marT="0" marB="0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26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260648"/>
            <a:ext cx="7128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ДОХОДОВ, СОБИРАЕМЫХ НА ТЕРРИТОРИИ РАМОНСКОГО МУНИЦИПАЛЬНОГО РАЙОНА В КОНСОЛИДИРОВАНННЫЙ БЮДЖЕТ ВОРОНЕЖСКОЙ ОБЛАСТИ ЗА 2018-2022 ГОДЫ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30455425"/>
              </p:ext>
            </p:extLst>
          </p:nvPr>
        </p:nvGraphicFramePr>
        <p:xfrm>
          <a:off x="611560" y="1844824"/>
          <a:ext cx="8424936" cy="4528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4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90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188640"/>
            <a:ext cx="7488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СОБРАННЫХ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РАМОНСКОГО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</a:p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КОНСОЛИДИРОВАНННЫЙ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ВОРОНЕЖСКОЙ ОБЛАСТИ К РАСХОДНОЙ ЧАСТИ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РАМОНСКОГО МУНИЦИПАЛЬНОГО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ЗА 2018-2022 ГОДЫ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46164207"/>
              </p:ext>
            </p:extLst>
          </p:nvPr>
        </p:nvGraphicFramePr>
        <p:xfrm>
          <a:off x="0" y="1988840"/>
          <a:ext cx="9144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25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62067"/>
            <a:ext cx="7128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ИСПОЛНЕНИЯ КОНСОЛИДИРОВАННОГО  БЮДЖЕТА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169013"/>
              </p:ext>
            </p:extLst>
          </p:nvPr>
        </p:nvGraphicFramePr>
        <p:xfrm>
          <a:off x="323528" y="1340767"/>
          <a:ext cx="8640960" cy="51125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822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647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51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88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99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Уточненный план  на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Исполнено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исполнения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Доходы, всего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1 984 963,0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2 329 345,5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117,3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0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 них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4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Налоговые + неналоговые </a:t>
                      </a:r>
                      <a:r>
                        <a:rPr lang="ru-RU" sz="14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(собственные доходы)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1 138 388,0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1 477 298,5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129,8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17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Безвозмездные поступления из других бюджетов бюджетной системы Российской Федерации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840 863,4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839 980,2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99,9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8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Прочие безвозмездные поступления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5 711,6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12 066,8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211,3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0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Расходы, всего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2 190 314,2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2 180 115,2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99,5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6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Дефицит (-),  профицит (+)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-205 351,2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149 230,3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24328" y="1003301"/>
            <a:ext cx="1083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6900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4624"/>
            <a:ext cx="6768752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КОНСОЛИДИРОВАННОГО  БЮДЖЕТА РАЙОНА</a:t>
            </a:r>
            <a:endParaRPr lang="ru-RU" sz="20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098225"/>
              </p:ext>
            </p:extLst>
          </p:nvPr>
        </p:nvGraphicFramePr>
        <p:xfrm>
          <a:off x="18276" y="764704"/>
          <a:ext cx="9090228" cy="604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383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63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30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30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63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308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645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" marR="5238" marT="523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исполнено,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" marR="5238" marT="523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" marR="5238" marT="523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%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" marR="5238" marT="523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План, тыс. рублей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" marR="5238" marT="5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Исполнено, тыс. рублей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" marR="5238" marT="5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плану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" marR="5238" marT="5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8" marR="5238" marT="5238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9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effectLst/>
                          <a:latin typeface="Times New Roman"/>
                        </a:rPr>
                        <a:t>Всего доходов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1 917 467,3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1 984 963,0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2 329 345,5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117,3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121,5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860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>
                          <a:effectLst/>
                          <a:latin typeface="Times New Roman"/>
                        </a:rPr>
                        <a:t>Итого собственные доходы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1 231 249,8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1 138 388,0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1 477 298,5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1 051 592,5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1 057 839,4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1 242 944,0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117,5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118,2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47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733 166,1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733 604,0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888 084,3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121,1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121,1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Акцизы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30 928,4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33 183,0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38 291,9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115,4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123,8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23 025,1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27 800,0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33 602,4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120,9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145,9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8 433,3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-121,0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-1,4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3 625,0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3 563,0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5 412,2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151,9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149,3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4 842,0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3 100,0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5 048,8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162,9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104,3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19 241,6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19 318,8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22 558,3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116,8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117,2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223 676,9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233 468,6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244 358,9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104,7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109,2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4 654,1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3 802,0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5 708,7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150,1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122,7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НЕНАЛОГОВЫЕ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179 657,3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80 548,6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234 354,5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290,9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130,4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Арендная плата за земельные участки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43 367,3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31 191,0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36 287,6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116,3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83,7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сдачи в аренду имущества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4 526,0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2 126,0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3 405,3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160,2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75,2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перечисления части  прибыли МУП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1 513,2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1 500,0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2 096,1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138,5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оказания платных услуг и компенсации затрат государства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16 815,1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20 165,0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21 404,8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127,3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реализации имущества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7 498,7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9 284,8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9 303,5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124,1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продажи земельных участков 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2 472,6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3 354,2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135,7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продажи земельных участков 100%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84 468,4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7 091,0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142 890,1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2 015,1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169,2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7 838,6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549,0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6 093,7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1 110,0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77,7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11 157,4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8 641,8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9 519,2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110,2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85,3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686 217,5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846 575,0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852 047,0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124,2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8908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Дотации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30 133,0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30 133,0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31807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Субсидии  бюджетам субъектов Российской Федерации и муниципальных образований (межбюджетные субсидии)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285 131,5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199 400,4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198 547,1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69,6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31807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336 063,8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412 705,6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412 675,8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122,8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58 538,3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198 624,4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198 624,3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339,3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Прочие безвозмездные поступления в бюджеты муниципальных районов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6 734,7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5 711,6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12 066,8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211,3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179,2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возврата остатков субсидий прошлых лет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16385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Возврат остатков субсидий и субвенций прошлых лет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-250,8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96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223056733"/>
              </p:ext>
            </p:extLst>
          </p:nvPr>
        </p:nvGraphicFramePr>
        <p:xfrm>
          <a:off x="251521" y="1052736"/>
          <a:ext cx="864096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30618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28750" y="162869"/>
            <a:ext cx="7535738" cy="1008112"/>
          </a:xfrm>
        </p:spPr>
        <p:txBody>
          <a:bodyPr>
            <a:noAutofit/>
          </a:bodyPr>
          <a:lstStyle/>
          <a:p>
            <a:pPr algn="ctr"/>
            <a:r>
              <a:rPr lang="ru-RU" sz="2000" b="1" i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КОНСОЛИДИРОВАННОГО БЮДЖЕТА РАЙОНА ЗА 2022 ГОД</a:t>
            </a:r>
            <a:endParaRPr lang="ru-RU" sz="2000" b="1" cap="non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036" y="1453293"/>
            <a:ext cx="1368152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доходов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2448" y="5445224"/>
            <a:ext cx="1584176" cy="8640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452320" y="1700808"/>
            <a:ext cx="1512168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68344" y="5301208"/>
            <a:ext cx="1368152" cy="8640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08304" y="1196752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1547664" y="1916832"/>
            <a:ext cx="1152128" cy="28803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292080" y="2096852"/>
            <a:ext cx="2376264" cy="80727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457325" y="5013176"/>
            <a:ext cx="1602507" cy="5760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292080" y="5301208"/>
            <a:ext cx="2376264" cy="28803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768752" cy="74783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НАЛОГОВЫХ И НЕНАЛОГОВЫХ ДОХОДОВ В 2018-2022 ГОДАХ</a:t>
            </a:r>
            <a:endParaRPr lang="ru-RU" sz="20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84370493"/>
              </p:ext>
            </p:extLst>
          </p:nvPr>
        </p:nvGraphicFramePr>
        <p:xfrm>
          <a:off x="323528" y="936473"/>
          <a:ext cx="7128792" cy="191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7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855002081"/>
              </p:ext>
            </p:extLst>
          </p:nvPr>
        </p:nvGraphicFramePr>
        <p:xfrm>
          <a:off x="714375" y="2852936"/>
          <a:ext cx="6663300" cy="235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16416" y="76470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775660063"/>
              </p:ext>
            </p:extLst>
          </p:nvPr>
        </p:nvGraphicFramePr>
        <p:xfrm>
          <a:off x="971600" y="5228038"/>
          <a:ext cx="6696744" cy="1407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Стрелка вверх 12"/>
          <p:cNvSpPr/>
          <p:nvPr/>
        </p:nvSpPr>
        <p:spPr>
          <a:xfrm>
            <a:off x="7596336" y="1268760"/>
            <a:ext cx="1422108" cy="1368152"/>
          </a:xfrm>
          <a:prstGeom prst="upArrow">
            <a:avLst>
              <a:gd name="adj1" fmla="val 50000"/>
              <a:gd name="adj2" fmla="val 526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>
            <a:off x="7596336" y="3212976"/>
            <a:ext cx="1422108" cy="13681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>
            <a:off x="7596336" y="5085184"/>
            <a:ext cx="1422108" cy="1296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ьная выноска 16"/>
          <p:cNvSpPr/>
          <p:nvPr/>
        </p:nvSpPr>
        <p:spPr>
          <a:xfrm>
            <a:off x="7740352" y="1988840"/>
            <a:ext cx="1296144" cy="828672"/>
          </a:xfrm>
          <a:prstGeom prst="wedgeEllipseCallout">
            <a:avLst/>
          </a:prstGeom>
          <a:solidFill>
            <a:srgbClr val="E8EA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1,6 раза (+524 943,1)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3665292" y="2183668"/>
            <a:ext cx="618676" cy="82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88024" y="1747312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+20,5%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ьная выноска 22"/>
          <p:cNvSpPr/>
          <p:nvPr/>
        </p:nvSpPr>
        <p:spPr>
          <a:xfrm>
            <a:off x="7668344" y="3968480"/>
            <a:ext cx="1350100" cy="756664"/>
          </a:xfrm>
          <a:prstGeom prst="wedgeEllipseCallout">
            <a:avLst/>
          </a:prstGeom>
          <a:solidFill>
            <a:srgbClr val="E8EA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(+370 911,4)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ьная выноска 26"/>
          <p:cNvSpPr/>
          <p:nvPr/>
        </p:nvSpPr>
        <p:spPr>
          <a:xfrm>
            <a:off x="7668344" y="6021288"/>
            <a:ext cx="1368152" cy="612648"/>
          </a:xfrm>
          <a:prstGeom prst="wedgeEllipseCallout">
            <a:avLst/>
          </a:prstGeom>
          <a:solidFill>
            <a:srgbClr val="E8EA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(+154 006,6)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44208" y="5228038"/>
            <a:ext cx="871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420 215,7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272808" cy="432048"/>
          </a:xfrm>
        </p:spPr>
        <p:txBody>
          <a:bodyPr>
            <a:normAutofit/>
          </a:bodyPr>
          <a:lstStyle/>
          <a:p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ГРАЖДАН?»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357422" y="1357298"/>
            <a:ext cx="6329378" cy="1714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/>
              <a:t>	</a:t>
            </a:r>
          </a:p>
        </p:txBody>
      </p:sp>
      <p:pic>
        <p:nvPicPr>
          <p:cNvPr id="10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19871" y="952500"/>
            <a:ext cx="53680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«Бюджет для граждан» позволит Вам составить представление об источниках формирования доходов бюджета Рамонского муниципального района, направлениях расходования бюджетных средств в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2022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году и сделать выводы об эффективности использования бюджетных средств.</a:t>
            </a:r>
          </a:p>
          <a:p>
            <a:pPr indent="457200" algn="just">
              <a:spcAft>
                <a:spcPts val="0"/>
              </a:spcAft>
            </a:pP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Представленная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информация предназначена для широкого круга пользователей и будет интересна и полезна как студентам, педагогам, врачам, молодым семьям, так и пенсионерам и другим категориям населения, так как районный бюджет затрагивает интересы каждого жителя Рамонского муниципального района Воронежской области.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4581128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Граждане- и как налогоплательщики, и как потребители общественных благ-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человека.</a:t>
            </a:r>
          </a:p>
          <a:p>
            <a:pPr indent="457200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постарались в доступной и понятной для граждан форме показать основные параметры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исполнения районного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M:\ЕФРЕМОВА\к бюджету на 2017-2019\Бюджет для граждан\budget4c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6" y="1426071"/>
            <a:ext cx="298907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ЕФРЕМОВА\к бюджету на 2020-2022\Бюджет для граждан\Картинки 2017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6" y="1423392"/>
            <a:ext cx="298907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:\ЕФРЕМОВА\к бюджету на 2021-2023\Бюджет для граждан\Картинки 2018\7d3dfa0443e057271252066e5f5a33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5" y="1484785"/>
            <a:ext cx="2989077" cy="27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M:\ЕФРЕМОВА\к бюджету на 2022-2024\Бюджет для граждан\Картинки 2018\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3761"/>
            <a:ext cx="3096341" cy="282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30618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7325" y="188640"/>
            <a:ext cx="7507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СОБСТВЕННЫХ ДОХОДОВ КОНСОЛИДИРОВАННОГО БЮДЖЕТА РАЙОНА ЗА 2021-2022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229983"/>
              </p:ext>
            </p:extLst>
          </p:nvPr>
        </p:nvGraphicFramePr>
        <p:xfrm>
          <a:off x="28576" y="852123"/>
          <a:ext cx="9115422" cy="5889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95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07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09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09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31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93147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4" marR="5544" marT="5544" marB="0" anchor="b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4" marR="5544" marT="5544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4" marR="5544" marT="5544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3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4" marR="5544" marT="5544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 вес,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4" marR="5544" marT="5544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4" marR="5544" marT="5544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 вес, 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4" marR="5544" marT="5544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703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доходов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1 231 249,8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1 477 298,5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455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1 051 592,5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1 242 944,0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НДФЛ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733 166,1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888 084,3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Акцизы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30 928,4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38 291,9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Упрощенная система налогообложения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23 025,1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33 602,4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144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ЕНВД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8 433,3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-121,0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ЕСХН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3 625,0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5 412,2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Патенты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4 842,0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5 048,8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19 241,6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22 558,3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223 676,9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244 358,4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354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4 654,1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5 708,7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198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179 657,3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234 354,5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748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Аренда имущества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4 526,0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3 405,4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Аренда земли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43 367,3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36 287,5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8061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1 513,2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2 096,1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837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Платные услуги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16 815,1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21 404,8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144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реализации имущества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7 498,7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9 303,5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продажи земельных участков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86 941,0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146 244,3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952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7 838,6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6 093,7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9314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неналоговые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11 157,4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9 519,2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1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4100" y="116632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НАЛОГА НА ДОХОДЫ ФИЗИЧЕСКИХ ЛИЦ КАК БЮДЖЕТООБРАЗУЮЩЕГО ИСТОЧНИКА ДОХОДНОЙ ЧАСТИ БЮДЖЕТА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37728299"/>
              </p:ext>
            </p:extLst>
          </p:nvPr>
        </p:nvGraphicFramePr>
        <p:xfrm>
          <a:off x="107504" y="1268760"/>
          <a:ext cx="892899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80312" y="1484784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5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18864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КРУПНЫХ НАЛОГОПЛАТЕЛЬЩИКОВ В ОБЪЕМЕ НАЛОГОВЫХ ДОХОДОВ КОНСОЛИДИРОВАННОГО БЮДЖЕТА РАЙОНА В 2022 ГОДУ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5704841"/>
              </p:ext>
            </p:extLst>
          </p:nvPr>
        </p:nvGraphicFramePr>
        <p:xfrm>
          <a:off x="122804" y="1236683"/>
          <a:ext cx="8913692" cy="550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276" y="4221088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100" b="1" kern="0" dirty="0" smtClean="0">
                <a:solidFill>
                  <a:sysClr val="windowText" lastClr="000000"/>
                </a:solidFill>
              </a:rPr>
              <a:t>1,7</a:t>
            </a:r>
            <a:endParaRPr lang="ru-RU" sz="11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ЕФРЕМОВА\к бюджету на 2016 год\Бюджет для граждан\kuda-vlozhit-den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4146"/>
            <a:ext cx="8784976" cy="5400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648" y="260648"/>
            <a:ext cx="6696744" cy="668537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КОНСОЛИДИРОВАННОГО  БЮДЖЕТА  НА ДУШУ  НАСЕЛЕНИЯ  В  2020-2022  ГОДАХ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28750" cy="92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98274" y="1736812"/>
            <a:ext cx="1548172" cy="828092"/>
          </a:xfrm>
          <a:prstGeom prst="ellipse">
            <a:avLst/>
          </a:prstGeom>
          <a:solidFill>
            <a:srgbClr val="E8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61,1 тыс. руб.      2020 год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5652120" y="1736812"/>
            <a:ext cx="3096344" cy="900100"/>
          </a:xfrm>
          <a:prstGeom prst="ellipse">
            <a:avLst/>
          </a:prstGeom>
          <a:solidFill>
            <a:srgbClr val="FBFE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консолидированного бюджета на 1 жителя Рамонского района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3528" y="2852938"/>
            <a:ext cx="1548172" cy="864095"/>
          </a:xfrm>
          <a:prstGeom prst="ellipse">
            <a:avLst/>
          </a:prstGeom>
          <a:solidFill>
            <a:srgbClr val="E8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29,2 тыс. руб.      2020 год</a:t>
            </a:r>
          </a:p>
        </p:txBody>
      </p:sp>
      <p:sp>
        <p:nvSpPr>
          <p:cNvPr id="7" name="Овал 6"/>
          <p:cNvSpPr/>
          <p:nvPr/>
        </p:nvSpPr>
        <p:spPr>
          <a:xfrm>
            <a:off x="5652120" y="2839551"/>
            <a:ext cx="3096344" cy="864095"/>
          </a:xfrm>
          <a:prstGeom prst="ellipse">
            <a:avLst/>
          </a:prstGeom>
          <a:solidFill>
            <a:srgbClr val="FBFE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на 1 жителя Рамонского района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3528" y="5229200"/>
            <a:ext cx="1548172" cy="936103"/>
          </a:xfrm>
          <a:prstGeom prst="ellipse">
            <a:avLst/>
          </a:prstGeom>
          <a:solidFill>
            <a:srgbClr val="E8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39,6 тыс. руб.      2020 год</a:t>
            </a:r>
          </a:p>
        </p:txBody>
      </p:sp>
      <p:sp>
        <p:nvSpPr>
          <p:cNvPr id="9" name="Овал 8"/>
          <p:cNvSpPr/>
          <p:nvPr/>
        </p:nvSpPr>
        <p:spPr>
          <a:xfrm>
            <a:off x="5652120" y="5229200"/>
            <a:ext cx="3096344" cy="936104"/>
          </a:xfrm>
          <a:prstGeom prst="ellipse">
            <a:avLst/>
          </a:prstGeom>
          <a:solidFill>
            <a:srgbClr val="FBFE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НДФЛ, уплаченный в среднем на 1 работающего в </a:t>
            </a:r>
            <a:r>
              <a:rPr lang="ru-RU" sz="1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Рамонском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652120" y="4045379"/>
            <a:ext cx="3096344" cy="895789"/>
          </a:xfrm>
          <a:prstGeom prst="ellipse">
            <a:avLst/>
          </a:prstGeom>
          <a:solidFill>
            <a:srgbClr val="FBFE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 поступления на 1 жителя Рамонского района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23528" y="4045379"/>
            <a:ext cx="1548172" cy="895789"/>
          </a:xfrm>
          <a:prstGeom prst="ellipse">
            <a:avLst/>
          </a:prstGeom>
          <a:solidFill>
            <a:srgbClr val="E8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31,9 тыс. руб.      2020 год</a:t>
            </a:r>
          </a:p>
        </p:txBody>
      </p:sp>
      <p:sp>
        <p:nvSpPr>
          <p:cNvPr id="17" name="Овал 16"/>
          <p:cNvSpPr/>
          <p:nvPr/>
        </p:nvSpPr>
        <p:spPr>
          <a:xfrm>
            <a:off x="1979712" y="1772816"/>
            <a:ext cx="1622156" cy="82809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53,2 тыс. руб.      2021 год</a:t>
            </a:r>
          </a:p>
        </p:txBody>
      </p:sp>
      <p:sp>
        <p:nvSpPr>
          <p:cNvPr id="18" name="Овал 17"/>
          <p:cNvSpPr/>
          <p:nvPr/>
        </p:nvSpPr>
        <p:spPr>
          <a:xfrm>
            <a:off x="1979712" y="2852938"/>
            <a:ext cx="1584176" cy="8640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34,2 тыс. руб.      2021 год</a:t>
            </a:r>
          </a:p>
        </p:txBody>
      </p:sp>
      <p:sp>
        <p:nvSpPr>
          <p:cNvPr id="19" name="Овал 18"/>
          <p:cNvSpPr/>
          <p:nvPr/>
        </p:nvSpPr>
        <p:spPr>
          <a:xfrm>
            <a:off x="1979712" y="4045379"/>
            <a:ext cx="1584176" cy="89578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 тыс. руб.      2021 год</a:t>
            </a:r>
          </a:p>
        </p:txBody>
      </p:sp>
      <p:sp>
        <p:nvSpPr>
          <p:cNvPr id="20" name="Овал 19"/>
          <p:cNvSpPr/>
          <p:nvPr/>
        </p:nvSpPr>
        <p:spPr>
          <a:xfrm>
            <a:off x="1979712" y="5229200"/>
            <a:ext cx="1584176" cy="9361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46,5 тыс. руб.      2021 год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9552" y="1164146"/>
            <a:ext cx="954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9752" y="1164146"/>
            <a:ext cx="918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851920" y="1736812"/>
            <a:ext cx="1512168" cy="8280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63,4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1" name="Овал 10"/>
          <p:cNvSpPr/>
          <p:nvPr/>
        </p:nvSpPr>
        <p:spPr>
          <a:xfrm>
            <a:off x="3851920" y="2852938"/>
            <a:ext cx="1512168" cy="8640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51920" y="4045379"/>
            <a:ext cx="1512168" cy="8957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5" name="Овал 14"/>
          <p:cNvSpPr/>
          <p:nvPr/>
        </p:nvSpPr>
        <p:spPr>
          <a:xfrm>
            <a:off x="3851920" y="5229200"/>
            <a:ext cx="1512168" cy="9361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9952" y="116414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2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 ДОХОДОВ  </a:t>
            </a:r>
            <a:r>
              <a:rPr lang="ru-RU" sz="2000" b="1" i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 ГРАЖДАН  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КОНСОЛИДИРОВАННЫЙ БЮДЖЕТ РАЙОНА </a:t>
            </a:r>
            <a:r>
              <a:rPr lang="ru-RU" sz="20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2020-2022 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876643"/>
              </p:ext>
            </p:extLst>
          </p:nvPr>
        </p:nvGraphicFramePr>
        <p:xfrm>
          <a:off x="179512" y="1412776"/>
          <a:ext cx="8784973" cy="51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03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6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95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195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195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95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195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2752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9260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7853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9" marR="6549" marT="654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35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Сумма, тыс. рублей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расчете на 1 жителя, руб.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Сумма, тыс. рублей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расчете на 1 жителя, руб.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Сумма, тыс. рублей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расчете на 1 жителя, руб. </a:t>
                      </a:r>
                    </a:p>
                  </a:txBody>
                  <a:tcPr marL="9525" marR="9525" marT="9525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Сумма, тыс. рублей</a:t>
                      </a:r>
                    </a:p>
                  </a:txBody>
                  <a:tcPr marL="9525" marR="9525" marT="9525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расчете на 1 жителя, руб.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001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9" marR="6549" marT="6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619 680,3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17 205,2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733 166,1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19 953,4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604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19 405,5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888 084,3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23 491,8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001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9" marR="6549" marT="6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85 090,7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87 942,4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2 393,4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98 435,6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2 603,8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102 405,1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2 708,8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01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9" marR="6549" marT="6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16 167,6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448,9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19 241,6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19 318,8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22 558,3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4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62067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ИСПОЛНЕНИЯ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2022 ГОД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96628"/>
              </p:ext>
            </p:extLst>
          </p:nvPr>
        </p:nvGraphicFramePr>
        <p:xfrm>
          <a:off x="251520" y="1268760"/>
          <a:ext cx="8712968" cy="51845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087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27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9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17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13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Уточненный план  на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Исполнено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исполнения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4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Доходы, всего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1 581 189,2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1 894 162,5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119,8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4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 них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33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Налоговые + неналоговые </a:t>
                      </a:r>
                      <a:r>
                        <a:rPr lang="ru-RU" sz="1400" b="1" i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(собственные доходы)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750 092,0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1 057 082,8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140,9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51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Безвозмездные поступления из других бюджетов бюджетной системы Российской Федерации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825 802,3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825 734,7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99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Прочие безвозмездные поступления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5 294,9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11 345,0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214,3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4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Расходы, всего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1 773 867,4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1 772 543,4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6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Дефицит (-),  профицит (+)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-192 678,2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121 619,1</a:t>
                      </a:r>
                      <a:endParaRPr lang="ru-RU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750" y="116632"/>
            <a:ext cx="7607746" cy="720080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РАЙОННОГО БЮДЖЕТА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24328" y="1268760"/>
            <a:ext cx="864096" cy="32464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4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520113"/>
              </p:ext>
            </p:extLst>
          </p:nvPr>
        </p:nvGraphicFramePr>
        <p:xfrm>
          <a:off x="35496" y="863312"/>
          <a:ext cx="9082216" cy="5994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24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33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34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34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80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15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574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8" marR="4298" marT="429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исполнено,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8" marR="4298" marT="429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8" marR="4298" marT="4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%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8" marR="4298" marT="4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05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План, тыс. рублей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8" marR="4298" marT="4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Исполнено, тыс. рублей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8" marR="4298" marT="4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плану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8" marR="4298" marT="4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8" marR="4298" marT="4298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Всего доходов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1 507 086,2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1 581 189,2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1 894 162,5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119,8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125,7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Итого собственные доходы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854 182,5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750 092,0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1 057 082,8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140,9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123,8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710 610,2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697 372,0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856 609,0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120,5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638 583,7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629 850,0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773 205,6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121,1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Акцизы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28 639,9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30 722,0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35 451,6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115,4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123,8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23 025,1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27 800,0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33 602,4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145,9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8 433,3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-121,0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-1,4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2 455,1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2 100,0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3 749,9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178,6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152,7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4 842,0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3 100,0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5 048,8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162,9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104,3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4 631,1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3 800,0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5 671,7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149,3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122,5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НЕНАЛОГОВЫЕ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143 572,3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52 720,0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200 473,8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380,3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139,6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10517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Проценты, полученные от предоставления бюджетных кредитов внутри страны за счет средств бюджетов муниципальных районов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Арендная плата за земельные участки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36 562,5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27 000,0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30 684,3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113,6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83,9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сдачи в аренду имущества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446,6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230,0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852,1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370,5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190,8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перечисления части  прибыли МУП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1 513,2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1 500,0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2 096,1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138,5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оказания платных услуг и компенсации затрат государства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16 674,2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20 120,0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21 287,2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127,7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реализации имущества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612,5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продажи земельных участков 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1 236,3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1 677,1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135,7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продажи земельных участков 100%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80 093,1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138 628,8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4 621,0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173,1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5 193,9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4 482,0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1 120,5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86,3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1 240,0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470,0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766,2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163,0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61,8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652 903,7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831 097,2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837 079,7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128,2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7689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Дотации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30 133,0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30 133,0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310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Субсидии  бюджетам субъектов Российской Федерации и муниципальных образований (межбюджетные субсидии)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233 173,8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164 053,3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164 015,5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70,3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8730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334 161,2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410 774,8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410 745,0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122,9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80 624,9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220 841,2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220 841,2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273,9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Прочие безвозмездные поступления в бюджеты муниципальных районов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5 194,6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5 294,9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11 345,0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214,3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218,4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Доходы от возврата остатков субсидий прошлых лет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  <a:tr h="157418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Возврат остатков субсидий и субвенций прошлых лет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-250,8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6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055421710"/>
              </p:ext>
            </p:extLst>
          </p:nvPr>
        </p:nvGraphicFramePr>
        <p:xfrm>
          <a:off x="0" y="1043688"/>
          <a:ext cx="9108504" cy="56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750" y="188639"/>
            <a:ext cx="7607746" cy="805213"/>
          </a:xfrm>
        </p:spPr>
        <p:txBody>
          <a:bodyPr>
            <a:normAutofit/>
          </a:bodyPr>
          <a:lstStyle/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РАЙОННОГО БЮДЖЕТА</a:t>
            </a:r>
            <a:b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2022 ГОД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771800" y="4221088"/>
            <a:ext cx="1080120" cy="648072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73859" y="1314291"/>
            <a:ext cx="129614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1547664" y="1782344"/>
            <a:ext cx="1224136" cy="278504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308304" y="3289175"/>
            <a:ext cx="144016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88224" y="5168352"/>
            <a:ext cx="194421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доходов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444208" y="2636912"/>
            <a:ext cx="1512168" cy="792088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436096" y="5589240"/>
            <a:ext cx="1224136" cy="0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330335" y="1500790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рублей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295885"/>
              </p:ext>
            </p:extLst>
          </p:nvPr>
        </p:nvGraphicFramePr>
        <p:xfrm>
          <a:off x="421323" y="4935825"/>
          <a:ext cx="3133735" cy="1451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0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27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Безвозмездные поступления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Сумма, тыс. рублей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Дотации,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с</a:t>
                      </a:r>
                      <a:r>
                        <a:rPr lang="ru-RU" sz="1100" u="none" strike="noStrike" dirty="0" smtClean="0">
                          <a:effectLst/>
                        </a:rPr>
                        <a:t>убвенции</a:t>
                      </a:r>
                      <a:r>
                        <a:rPr lang="ru-RU" sz="1100" u="none" strike="noStrike" dirty="0">
                          <a:effectLst/>
                        </a:rPr>
                        <a:t>, субсидии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604 893,5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Иные межбюджетные трансферты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220 841,2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Прочие безвозмездные поступления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11 345,0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188640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СОБСТВЕННЫХ ДОХОДОВ РАЙОННОГО БЮДЖЕТА  ЗА 2021-2022 ГОД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674500"/>
              </p:ext>
            </p:extLst>
          </p:nvPr>
        </p:nvGraphicFramePr>
        <p:xfrm>
          <a:off x="54693" y="948180"/>
          <a:ext cx="9001001" cy="5830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8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9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79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22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24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180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6" marR="6316" marT="6316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(факт)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6" marR="6316" marT="631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(факт)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6" marR="6316" marT="631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3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6" marR="6316" marT="6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6" marR="6316" marT="6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6" marR="6316" marT="6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6" marR="6316" marT="6316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75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Всего доходов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854 182,5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1 057 082,8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710 610,2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83,2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856 609,0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81,1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8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НДФЛ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638 583,7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74,8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773 205,6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73,1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28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Акцизы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28 639,9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35 451,6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3,4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28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effectLst/>
                          <a:latin typeface="Times New Roman"/>
                        </a:rPr>
                        <a:t>УСН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23 025,1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33 602,4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3,2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678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ЕНВД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8 433,3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-121,0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43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ЕСХН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2 455,1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3 749,9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43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патенты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4 842,0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5 048,8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92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4 631,1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5 671,7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28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Неналоговые 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143 572,3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200 473,8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18,9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92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Аренда имущества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446,6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852,2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9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Аренда земли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36 562,5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30 684,2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036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1 513,2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2 096,1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9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Платные услуги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16 674,2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21 287,2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036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Доходы от реализации имущества, находящегося в собственности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612,5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065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Доходы от продажи земельных участков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81 329,4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140 305,9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13,3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6921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5 193,9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4 482,0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693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Прочие неналоговые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1 240,0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766,2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77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%%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0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9672" y="18864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РАЙОННОГО БЮДЖЕТА  В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5583213"/>
              </p:ext>
            </p:extLst>
          </p:nvPr>
        </p:nvGraphicFramePr>
        <p:xfrm>
          <a:off x="107504" y="1052736"/>
          <a:ext cx="882148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01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794672" y="260649"/>
            <a:ext cx="7115196" cy="1296144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ПРОЗРАЧНОСТИ </a:t>
            </a:r>
            <a:b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(ОТКРЫТОСТИ) БЮДЖЕТНОЙ СИСТЕМЫ РОССИЙСКОЙ ФЕДЕРАЦИИ ОЗНАЧАЕТ:</a:t>
            </a:r>
            <a:endParaRPr lang="ru-RU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47864" y="1484784"/>
            <a:ext cx="5510416" cy="4968552"/>
          </a:xfrm>
        </p:spPr>
        <p:txBody>
          <a:bodyPr>
            <a:noAutofit/>
          </a:bodyPr>
          <a:lstStyle/>
          <a:p>
            <a:pPr lvl="0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опубликование в средствах массовой информации утвержденных бюджетов и отчетов об их исполнении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иных сведений о бюджетах;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для общества и средств массовой информации проектов бюджетов, обеспечение доступа к информации на едином портале бюджетной системы Российской Федерации в сети «Интернет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бюджетной классификации Российской Федерации, а также обеспечение сопоставимости показателей бюджета отчетного, текущего и очередного финансового года.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pic>
        <p:nvPicPr>
          <p:cNvPr id="8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data:image/jpeg;base64,/9j/4AAQSkZJRgABAQAAAQABAAD/2wCEAAkGBxQSERQUEhMVFRUXFBgYGBcWFBUYGhgZGBUYHBcYFxoYHSggGBolHBYYIzEiJSkrLi4wGR8zODMtNygtLisBCgoKDg0OGxAQGywmICUsLywsMDQvLC8sLDQsLCwsLCwsLC8sLCwvLC8sLCwsLywsLCwsLCwsLCwsLCwsLCwsLP/AABEIAO4A1AMBEQACEQEDEQH/xAAbAAEAAwEBAQEAAAAAAAAAAAAABAUGAwIHAf/EAEIQAAIBAgMFBAYHBQgDAQAAAAECAAMRBBIhBTFBUWEGInGBEzJCkaGxI1JicpLB0QcUgrLwJDNDU6Kz0uEVwvFE/8QAGwEBAAIDAQEAAAAAAAAAAAAAAAMEAQIFBgf/xAA9EQACAQIDBAoBAwMDAgcBAAAAAQIDEQQhMQUSQVETImFxgZGhsdHwwTJC4RRS8QYjM2JyJEOCkrLC0hX/2gAMAwEAAhEDEQA/APuMAQBAEAQBAEA8lwCBfU7vL/7MOSTsD1MgQBAEAQBAEAAwBAEAQBAEAQBAEAQBAEAQBAEAQBAEAQCl7WBhRDqbFHU+RupB6d4TmbWp72Hvyaf4/JpNtK6K7B7TdlurkN9U6g+Gbd4fGeep47EU/wBFR90s/V5+F/E3Ut5FvsvanpGyOLML7tL23ix3H9DO9s/aX9RJ06itJeT593cC0nWBGx+Pp0Fz1XCLcC55ncPhNJ1I01eTsjWUlFXZCXtNhD/+il5sB85GsVRf7l5mnT0/7kWVCsrqHRgysAVZSCCDuII3iTJ3zRImmro447FhBa/eO7oOLHoJR2hjVhoZfqeUV+X2LibJFd2X2j6VHU70Y/hYkr7tR5SPZeI6Wlut5x9uHx4EcJXuXc6ZuIAgCAIAgCAIAgCAIAgCAIAgCAIB+EwDliKK1aZU6q6205EbxNJwjUg4vRow1dGQp7Nq0mylGPJlBII56bvAzx2K2diKUrKLa4NfxoawTRY5PRvTr1fo1QkOzaCzKVBblqRqdJb2bhsTCtGpWg1FXzbXK2a1JJJPO50rdr8OPUz1eqIbeTNYHyvOvW2thqTte77CHpo8MzL9qNqnFGnZSiJc5SQczErZtN1gGH8U4uP2pHERUIqy/giqz3lYpKiTlJlSUTV7C7W0qNCnSem90QLcZSDbzuJ6SjtelGCjJPJdnyWqeIjGKTP2ntVKwchwztwOhA46HW1tPOcKrVnUnKtU1eS5Jfcu277SzGpGStFnvswxXFW4MjA+WoPw+M6Wxaj6drmvaxpHKRtJ6glEAQBAEAQBAEAQBAEAQBAEAQBAEAru0VfJhazDf6Mgfebur8SJDiJ7lKUuSZrN2iyt7PbcDUkLbrWJ+qw3gj6vEcgR5cTB7TVJqjX0/bL8Pu4PlrzeYPejvLxLvGY1KVJqrt3FQuSNdAL6W39Lb56BySV3oHJJXZhMUamJYVcR4pR3pSHDTc1S29jxuBYTwu0trzxM3GDtBevaaKm5daXly/k5VEnMTEkcWwzFSwU5RvNtPfJoxlbetkRODeZCqJN0yGSI1RJKmQyiR3WSJkWad0bTsBiRUd85vVVe71UnVvEGw8+s7exqdNTlL93Ls4nQw9Xf11NxPQlo8VaoUXY2/Pw5yKrWp0Y71R2QOWBxQqpnXdmYfhYj8pjD1lWpqa0d/R2MJ3JEmMiAIAgCAIAgCAIAgCAIAgCAUHbV/wCzhfrVUH4bv/6Tn7UlbDS8PdGlTQx+wK2Q2J7raEfIjqP1E8zVjGXVkRUZWJ+16hVqVAtZKlZCy+yct6gIvuuyr431kbxFejQqUb9W3lpp2EtS29FPi18/gmVUnATLUkVO23ZKLMm/hLmGSlUSloVquUbmfq4wtjMNRzZslOo7a8WpOFHQan3TqKk4Yec5K17Jd10RXd0ny9y4qJOemaSREwSqiVC+q+kbyu5uRyMnk96cUuS9jeyUZOWh5xeDZSQVOhIvY2NjvHSbXtqU50mm1Y7dm8QaWLosOLhD4P3dfffynQ2fV3MRF83bzyMULxqI+g7U2qVbJT9bibX1tuUcT18udurtHakqU+hoq8uL5dluL9u06hRbTxJCkZiWI7zb/IH+uk89KbnLfnJylz4Lu/jLkYqSsrIveyQ/sqeL/wC409bsxWwsfH3ZrT/SXEvm4gCAIAgCAIAgCAIAgCAIAgGf7ap9DTY7lrpc8gwZPm4nO2rFvCytws/U0nw7zFYJbbxPL1GRQRG7WYg58Kt9LVSL7xbJYX5C5tNqPWpy7LfnLuNcWrxRe7H2l6RQrnvjj9b/ALnExFDce9HT2LGGxHSLdlr7kvEUQQQdxkVOo4tSi80WJRuUuL2e7YsYh2zn0Qp3tY2GaxPAnvzs4nas8VTUZ6r1KzpveudqqTnpmskVvaLAOadIUczBw5cLdsjK+pNt1wy2v1nfo4eEqcKtNXdrNLN3XPkRVU8lwKNMLiV09LXXp6SoPzk7dW1tx+TNekl2+pruwnZ+rVqCvXq1mpoe6rVahDsOYJ1UH3nTgZcwGE35dJONraZcSWnvSzZoTSK1axbfnYL4N3ifMMPjOJtOao4icW827+D+28CxTi3dsrauHaq2WmCx+A6seAkOEoVMRK1NN9vBd7NJq5sMMqUKSIWHdUDXebbzbmTPa71LDUkpSSSVrt2NkuCP3B4wVGe25SF65rXN/IrGHxMa6coaLIcbEqWAIAgCAIAgCAIAgCAU2K2x6GsadTL3u9TYnKGHFb2tmB0tppl33nOxWOlhp2lC6elrX8nb38DF1ezZ1qbXt/hnza35SjL/AFDQWThO/cv/ANEm4yNU28/CkvnUP/CaP/UMP2034tL5Nd1ldtHar1qb02VMri3tXHIg8wbEeEilt3fTi6WT/wCr+DVxurGewylTZrX58G6i/wAt/wA5yZO6vEjirMjdsMIWp0qoGtN9SOAe2vvVffM4Wqt6UHxXsZrR6tyPgAWAK7xvUbx1XmPiPjI5xzsVFDjEv8FtG4s/4v1/Wc2pQs7xL1KvdWkS3SQpk7RFq05KmQyRHN1N1JBG4g2MnhNxd4uzI3daE/B9pK1M976ReTaHyb9bzt4XbVenlU6y9fP5MdI1qXz9pKbUg1O7VCcopkd4HmwHsjnuO689A9p4foel3siWm4y+5kCntFlBCgXJuzN33Ynibd1dwFhcAACcert2SX+zDxfHwXybSd2exWqMt2dsvPNkX/TYShPG46ur77S/9qXjr6tmUkirx208oIpb+L2sf4Rw8Tr4SCMI7283vS5v8X935IiqVsrRND2VphMKGY2zFnJJ4X3k/dAM9hs2G5ho345+f8GKeUTpsrbAxFR8nqLcAnexGW56DvCbUcbCtVdOOiV+/Ph2GYy3s0W0umwgCAIAgCAIAgCAU3arZX7xQOUXqJ3k6818xp425SpjMP01JxWuqNKkd5GCwmNqU7BHIUi4HskfdOl+E8q22rehBGUo6MusNtO/rhD90MD8O7IrQTzS8Lr+CxGo3qSKgov6pdD1AYfA3kcuh4XXqvk3yZHxez2y5ks/MLqfHKdfEW0+W6ipZwafv5amkoPUrsXVBXKwGouDqAeaPb1luCL7xabU10dRTtdcnn5cjRzys/veeKOzcgV0u1NgCD7S9GA4jmNNOEt47Zs1HpaHWi8+1GKcLO/AkYvHgLd0V9N+5vxDf53nJpzc+rNX9/P5uSVWlnYg4HtFRaoKal1dr2VhcGyliAy9Ad4E2rYB7rmtER0660Rb+nB36TnbjRPvpnhwDumVdGrsyNUSSpkUokWoWTvJ6wH4hxU9D+knptXtLT7mR3cXdGlwlJTTR/WDKGA3L3hcZjx0toOustTpxp2urvyj4vj3LxZbirq5xx2Kdt5XTcBlsPDlNZVqk9beFvQ1kynrZmIUasxAHiTYfEySlCVSSitXkV5Z5Fr2ox9guFpHuUwqn7TBRp4KCviT9nXubSxO7bDw0Sz/AAvk3m+CPXZx/QrTPA1DfwIUH3b/ACE5uEr9Hiqc+DvF+NvzYkpq0Dbz2BsIAgCAIAgCAIAgCAYXtXskUqmcaUqrXvwp1TvvyR/gfECee2rhHCXTwWT1X5+/khnFfeH+Skp3UkMLEbxOO7NXRosnZllhsQRusPIfM6yCTa0J4stcPWbixHiT8BIm6mrk14smizLdrtps2I9EhAyIGLZBmLMTcHXdYLLtGT6JOTbzeuXz6nPxtZxmkktCHgds16ahAyEAneh4m53NzM6NLadSlBQilkV44uayy++JKTEiuwWsqWY2uoZDfhqG115xTxaxFeMasI5u17Z+ZNCt0j3ZFDX2QMPtOnlZmQUHcZrXBK1VI0A00Hvk+1KUKNFwjxt7kjgoPI0grTy24N85YCs2apmINME2uBceDDXfzvJ5yjGCikrs3p3ldvQ8JjCRcGaOlZ2IHUZxqYtufym6poilWkX+wXvhadzr3xu5VGA+U1rRXSPPPL27/wAF/Dy3qKf3UYgzMUJE7sps81KvpSO5Tvbq9re5QfeRyM9DsfCty6aWi0+TWEbu5E2hs8jE1Q3F2YHo7Fh5a28jKO1LwxEk+Of32NlDM6Y1cqovPMT0Fhc/6T8ZQd3T3lrd+eS9yR5WRuKF8q5t9hfxtrPfg9wBAEAQBAEAQBAEA5YrDrURkdQysLEHiJiUVJWYauYHbWyXw3rhnoj1KwF2QfVqjkPraDw3TzOM2ZOlJzpZx5fffz5kMlbUh4arxBv1nJkhFljh6lyBqSeAuSfADUyFUp1JbsE2yaLMl2ooNSx7F1t6SmjWPIArw+4dJ1ZYWpQoRhU1182UcZG7ujnVp2sR6p3foeolKMr5cSjKNs1ozyGmyyd0YUrHuvimer6RxciiaYK8Sc+pHD1uEuYvFPExjfJrXtzLbxG8s9bEoV5zNwj3zhXrMyFFut81201u1xx6mX51KTo01brRv6kvTLc3TzTIVQo4C0qvrO7K7mc6lTid02SImz6Hsfs7UXDUhdQcmYg3BBbvEHfuJtOlLYM5vf39eFtPU7NFONNRJVLswSfpamn1UBBP8R3DwF+stYfYcIO9SV+zT5/Bvu3NBQoqihUAVQLADcJ3IxUVZaGxwx+BWqBwYbj+R6Slj8DDF092WT4Pl/HNfkynZlPgNimpUFeqwKWHo6Y5aEFyeJ3kDwuRpKWA2V0cYyqu7WduF/yayTc22aOdsyIAgCAIAgEDbGO9CqNw9IAfAq2/ztKmMxDoU99c0YbtqdqGNRtL2PI7/Ln5TGGx9DEZQfW4p5NeH5V12mzViTLhgQBAEArqmw8MxLGhSud5CAE+Nt8hnh6U3eUU/BGN1EihhEpi1NFQfZUD32kkIRgrRVkZsZTt/sM16a1aYJqUr6DeyH1rcyCAR/FzlPH4d1aXV1RFVjdXRj8HTJXugMDvTn1Q8+nu6eOnrnk+fyU1TduqrrivyiPVw9icp8VOjDoQZupP9xWlD+3+TiRabkYvAF4B+QDY9kuybMy1q62RSCqHexG4sOAG+06mzcE6slUkuqvX+O3iXaGFd1KfkfQp6U6IgH47AAkkAAXJOgAG8mAZPH7arVf7lvQ0vZYKpqOPrDOCqKeAKkkWPd3Ty+P/ANQbk3Tw6Ttq3p4GFGUlfRepWLja9P1K9TeTY5GBubnQrzPC050Nt4u+q8jSalzfp8Emr2urCmwyIanBxcAcyUN7nztOpT2+3F70c/Q06VrU5bG7YvT7uJu6/wCYq94eKqO8PAX6GTYLazk1CqvH+CKGIadpG5q1VUXYhRzJAHxneclFXZcIjbWpcGzH7IJ+O6c+rtXCU9Zp92ftcyk2csBtYVqrIm5Fux36k90aacGm+FxqxMnuxaS56+XDTv7jW6vZFnLxkou2S/2bwdT8x+c5u1V/4Z969yOp+ko9mVwQEc6cCeHTqPl8J5JxhJredraP7w9uHI2pzysWdHaNSi1icw5MdLHcVbgNOol/DbUxOGe7V60fXvT4+PmjdmgwuJWouZfAg7wRvB6z1dCvCtTVSm7pmDtJQIAgH4RAObpAM1tPs2CxejZWJuVPqseJFvVPvHS5vOPj9kwxF5Qe7L0feaqKTuig2wlamvew5qW3XpmoPxJqo8xOJDZuLoytKN12Z/yaV7Nfpv4GX/8AMUjXpUWwhVqjqt1rVFsCwBOVw26+68tvCpQcpxat94lSNKEnZxt4s/CJz2rOxRO2Ap56mXI7bvU63390/lJaeHq1f+JX+8yehSU3nc3OxNjpTYM4p0uQZgXPiWOngtut907mD2aqavWs3y4euvou86MKMIO8V8myXdpOuTH7AEA+fftD20zVBg6ZsuUPWI439Wn4cTzuvWcjamKdOG5HVlTFS6u6iXSfNTRuag+dtZ8/kt2bXadCL3oJ9hS4/HhXIIAVVzO5Ngo/WXaNFyinxei5lecutY4mqrqrpmysLjOADY7tL8RY+e4SacFCbinoQTRHp1jTqI4AJRgwDC4uDcXljD1XSmprgVr7srmhw2NOKJdmtlGtyLgn2VHAafDW5kuJrzryc6ry4Lgu5c+0v0pqoro47SxllyoLC1jqST4kW9w0kdO3BW9/MzUllZGh7E4PJRZjvdvgun82fytPUbKp7tDff7nfw0Xz4mKcbI0U6ZIQNuYU1cPUQakrcDmVIYDzIEr4ql0tGUOa9eHqayV1YxOCO6eGndZGkC6Wjnplba+yRqAfyBinPLcay4Wzs/wufsWN26KGv2lq0S6UbDWxYi9ipI7o3XtlFzf1Z0cLi54WMoQ4u/cc+riWnuxI47X4ukC7VM4BAysqAMSdFuoBGlz5GWKO08Q55u645IxSq1G7t5H0jD45HpLWDAIVDXYgWB533T0kakZQU+Frl1STVyKvaDDXt6dB1JsPJjoffI44uhJ2U1fvRr0kOZOr4lEXMzADged9wHM+ElqVIU4702kuZuV52/SvoHPXLb4Egzmy2zhF+5+T+Ae//M07EkEAbycoA8STMLbWFlkrv/0sza2bO+BxK1kzgWU3y34jn04/OdGjV6WCna1zVO5807Y4dVx+HqNoqZ2J6BqZnN2xJqnGK4kVR2aKJ6qXNnB14JV/4Tgyg22/j5Oc6Er6ouuz2BxDh2okqrBRfvIWtm9UsoNteBm9LFulelGVm/uqvb0Zaw2HqpNrRlmMI9EXdVseVNWF+r2t8TK06canXvftTb9dCylKGq9CTs/GtTN6X0f2VuabfeTh4ixkuGx1fDPqyvHk/wAcjZNPsNhsvaK1luO6w9Zb3tyseKngfkQQPW4XFU8TDfh4rijYkvUlkHy7bOEJx+IJ3sRb8KlfgAJ5La0n/UOL7PYqTi5SaLbY9S9PL9U/A/8Ad55nERtO/Mt4aV4bvIrdu7M9O1NXINFahqFLb3yhRc/VsN3nynSw20p08O6K53T7zWpC7PzFaAn+j0leGbIZK7IVTDlUBY3a/e6X1A+fwlhSTd0siGtC0b8T82RUZa6hRfMcpHO+742k8acqvVirvh9ZFhpuNS3M1GH2BWq1BdfRrfVja4+6u/NyJ0G/W1p0cLsmtN/7q3Vx5vyL7i2zaUKKoqoosqgADkALCeoSUVZEiyOkyBAKbHdn1di6NkJNyLXUnibcCf6E5OM2TTxD3ovdl5p+Bi2ZjNrYyold0p1LBO4ctrFrd46jQi9v4TPM4jCwoTdNvea46fkrVK81O0WVS0ra5c3S9viZFvX4kEIK+Yxez3rPTyjLRVrtpqpawzMCbtYbrczzl3CZ05OWSWrvw7tSdw4R0L3HYg1cqgZaaALTTgoAsPE24yvjdoTxDtpFaIkav3FZiqeZgvM28zpK1K+pXqxu1EibKxjK60y5FMnLbeEzaXUHdra9rS9KbnFRldpZpEGHquMt2+Ty7jVV6q0vUFiBvYXPxNvcJAp55K3h99jqu0dCtw2GfFVlQkkX33JsB6xF91rjzKjjL+Foyr1FDxfYv50RXs5s+j0qYVQqiwAAA5ACwE9ckkrIsFbjtg0qxvUUNbddQbX32v4CYlCMv1K5hxT1MVsvZdGntathqlNGR1DU8yqbHKDYXGgsDOdSjGGIcGln/n5L9SjCWHU1FXXYu74NFjfo6jKNADceBAPzJ908xtmhuYyTXGz9Le6ZVjLI5HGlTcHfvtz4/r5yrGUoS3lx1++vjyDkcqhWo1i2Unc2uVvFfZPh7pY3uk6snnwfB964eBo7M/CWw59ISBlBN790qNWB5rp8BxE3w9arg6yceOq5/eD/AJFjNp21xD1TWFhTbRaLbso3XYahzxI013GwnbqbVlGs7Lq8jmSxc1UdtORYPtCniPpALOF7yHfYe0PrAcxw5WlfaUIY6mqlH9UdVxa/gu0q0J5o8YPaiPUOUjOB3h9YcWHXmPPnbgYmjKVNTa7/AJ+TNOpHfuifXE58SeRX16ZZHRAvpGACMxsFOYE+ZAIBuLXnW2fKnvShJZyVk3ov86X4FeV7NR1MyuIq4dnp10ZhmJOlqiMQBcX0YWA0O/gRe5v1KEf0SW60V8mt2RoOxmHFbF02QhkS7kjhYaAg6qbkaHrvk+zKEniFfhma0qLVVPgfUZ6kviAIAgCAYfthQT95GVQGNMFyPauWAv1AXf4chPK7flFVIpLOxBUV5WM7i65RlCUmq6d9afeqKbmxFMC7rYcDcW3cuVQw/T2jB9Z6cnbhfuMWSLLCKHUMt7EXFwR85QqXhJxeqJYxurnaqAo6yOPWZvK0UUdeocys1gyOGBTQEA3ykeVrmdeg4Zyvbkrce/gU5zjx4FVWO/zkkFdpI5ud8j6CNg1ayqyvTysL3Ja/ut+c6kdhTi7b6t3fi/5O5JNmh2NshcOtgczG2ZiLXtuAHsqLnTqb3JJnawuFp4eO7DxfFhRsWMsmwgHz79oqNQxWFxabwcp8VOZQfHUeU5uMThUjUX231nTwTU6cqb+3LrtHZ6dPEJqjKoJ+y2qHwuSP4hKe2cN0tONeHDXufx+WcyacW0zPPidJ51QyI3I4tidLSRQysauRD21j3bDugOjZVIOt7sNRyNtCeMsU3Z3f3t7zWVR2KpaVqY6N8CoI+RkLleZzqkcr9vuStkMPS0wfrj/qWsFTU8RBPn7G+GfXSIuCwavjamIW60lYiit9C1rPUH2bk2HUcrSXauIppunSWur+C3aKldGro4gWsfKealB6osxndWOWIE2gzWZe7GpUsbT9HiEDvStZiSGKHdqLEjQgjwnstmVIYuhuVVdx9uBqrTykaXB4OnSXLSRUHJVA99t5nahCMFaKsSpJaHebGRAEAQBAMn2nw1sSrHdUphR95C5I8SrXA+w3KeW/1HQl1ay00f4NUut3kD9xUkMVFwDqRuB368p5SOInD9La7ibok82fhxK3y07MefsjmSZvToTm88jR1Y3tHNmbxxxVTEH0LIKarqKosrdbjvBieA0AGoPH0GAwNCvBx9dM+RWe+5u+hEr1zcgixG+zBhfow3+4WkNXDdDNxbT7ilXdna5yFEkE5SRx0uISlqiuoyaukXvZvtj+6uExDuaGQ27pfIcwsbgZsp7w8hO3s7F1HfpHdHTwEatW6vc2eC7bYCr6mKpD75NP/cAnXVaD4l+VCotUXtKoGF1IYHcQQR7xJSI9wDPdvNn+mwNUAd5LVF8U1P8ApzSti4b1J9mf3wLOEnu1V25ffErf2bbRFbCvQezGmbWOt6b3IBvvF8wtyAkeCnvU918PYkx1O097mdNodkGBJw7qR/l1c1h4OutvEE9ZUxGyISd6bt7ffM5rp8iAezOI40afiK7W+K3lL/8Aj4n+5ffAxudnqem7G1WU5vQp4NVc3Go+qN/jJobHqfun6GOiv9ZS4vAEIdNQLOvEZT63XKbg9PCeftKNR05LrRf+SOvR6u8vH58PYonXeD/XhJ4yaakjmpuLJeGq2A3braCwsOQ4f9mQzjcnjUu7skDEojJUd7tbuKOOa+h53HwMlqYepRUVHirvsLkXGK3pPwJiYvTvf/JQdPPIwqvMnbEJ9OMpt9G5JBO4MnLqRLOHc4qTjJx8WvY3p/qy5GmXGFP8W/vb+YS9TxuKp6Vk/C/4v7Fi8VqSsBtF6rWUd0aliLachrqT+s6+z8biMROztZatJrw/U8zVST0Lado2EAQBAOGNoLUQo6hlPA9DcEciDqCNQRNZwjOLjJXTMNXMP2g7O4gm9CrnT/Lqki3gwFm/iF+pnDq7Bop3o5ENSlOf7nbkQdnbIxIP0mRBxs2Yn3fmRII7CnJ2nKy9RThKLK3buJBqlF9VO74t7R99h/DIcfGnTkqNNWUV6vUp4ureduREoYRmIFt+4bif0HWc5zS0IYUpSdvv3tJmL7LVcSy+iYqKIurLoS7eu3wUeAXkZ3NlUlWptyXV07+06MKG47fbmi7GbJehVZ8S4zkC5Jte2g3mdbD4eGHTSevMljFRNLtHs1hMRrVw9JifaChW/Gtm+MmlShLVE8as46Mx+1uw1HDm+DxNehVb1adMs5a3LKVYDmzNYcZWnRjB9WTT5FqFeU114prmfi47bODVWq0xiUtdhlDsvS9LveZVxCniIK8lf3G5h5uydvYu9g9vMNirJU+hdu6A5BRidMq1BoTws2UnlJaeJhPLRkVTDVKeeqMfsOsdn7V9Gxshc0Tf6rEejY/6D4EyjQfQ1t3w+C9XXTUN7x+T67Oscg516wRSzGwEirVoUYOpN2SBU7L2rnxFWmeQZfKwYfy/Gc7Z+PeIqSjLLilyWlva/a2a36zRT9u9nWT09Op6Kove32DZeJ5EW3+++lpsXs+nWl0mklx+fk1qRbWTsfP6OL9NSWq1P0TMToNzKPbC/wCHc3FhcEg2ta08/iIQi7RefE5leKVnxf24BlYgP1W42ExY2U2eziJjcM75quz2CakheoCrvawNwVThcHcTv93Ka4iMqclCSa4nRw0HGF3qy1w2Haq1l158h948PDefjJcLg6uJlaCy4vgvlktt41GDwwpqFHmeZ5z2OHw8KFNU4ae/ayRKx3k5kQBAEAGAZ/bWJJb0aefU8tOAG/47jfz21sfNT/p6Ts/3Pj3dmWbfLxBXJgaYN27zDlcAeAH9dJ56dZ0k+idpc8+P3ibRpxveRU47sWztnoVimbvFWGYXOpsbgjf1nrZ7MpVYqXFrPiVJYWDe8siRsvsa6n6WtccQi2v4sT+UjhsWle83fs0NoUFHiX+IrCgvo6Whtqfqjz9o79fHiJjaW0FhIqlStvW8Iru9l9c5WrhWa5JCqdSdcx63Iu1+ZM81KKf+7Wd+Oebfd99hZvQm7Lwno3C06tQZtCO7l3Ek5SCL9Ze2bi6v9TGhTdovW+drK7stFy7+ZtGnGGbzL3C4Nadyouzesx1ZvE/luHCeuhBR0MzqOevlwJE3NDO9o+x9DFhmyinVI/vFUd7pUXdUHjryIkFbDxqd/MsUcTOlppyPlnaTZVWjnStfOgWxuT3BopRjqVsNL6jLbhpyasZwnaep16UoTp70PI+wdldqfvWDo1uLIM3317r/AOoGdmlPfgpHEqw3JuJC2hii9Yj2UubeBsSf4tPCeX2riXVxDg/0w4c39aXdfmaIqdm3GLpEbyxB6gqb/rItl1H/AFUO2/syG3WOnb7Z1Wqnd1W+o+sORnqcVTnUpuMHZm002rIwmJqHN3lKGwsp3WGgyH2hp4nXfvnk6lNxbXLJnOxFKalf0L/Y/ZhnQVXKWcXyNcED2Tcbid/DfNN1SWUllr9yXr4k1DCXjeS1Jo7IKdTnA6OrD35ZrNVN3ejDLndNenyb/wBDC+r++BbbA7PYWmwZgWqA90uQVvwKgaX8deU62yamEm1d9fk//rz9zeGEhB31NVUpK3rAHxAPznonFPUsH6igCwAA5DSZSsD1AEAQBAEA54irkUnl8TwkOIrRo03Ulw9eS73oDF4naQ7wU3ue83PW5t0v754huUt5y/VJ3fwuz7oayqLRHPBs9Z8iaknU8FHM8hNsPgp4me5Fd75GFNvQ2y0QAAOAt7p7pKysjc5YqoEW+8ncOZ/SVcbi44ak5vN6Jc3y+8DKVzM1caqknR25nUXPzPw/Lxu83KVWrnN+S/x5LTuw5pZI4/vlzqb63PUyCSbeefF9o3yx2IzMzMNSikj7xHdHznX2Hh5OtKryVvF/fUOV0WmF23TdQwvY9L26aa38p1obaw3/AJl4+Da81f1s+wLNXRKpY2mxsHW/K9j7jrL9LFUK3/HNPuYJEsAyf7RcKGoJUIHdqBSfs1O6R4FinulLHwvT3uRf2fO1Xd4Mqv2QYr6LE4cm/oa1x91wR86bHzmcFK8LGuNhad/uRpcTgCK7ZSPpFLAHgVIzHwuw8z4TlbR2XUq1b0bdZ3d+Flr7ePpThldkrZ+yVptnY5n4HgOduvWXdn7Mjhes3vS5/Hz7GOJ+VmOIuiEilezuPb5oh5c293MWlUdZ2h+ni+fYvy/BZ6T7qpK8teC5dr+PM547Z6ot0UBRoRYWA5jl/XKcnbeA34KtTWcde1fx7XI1N8SuqV+PGeaTb63H797TVyI7YkjUG0lhKUXeOX37+CJzP2niKrEAd6+4EAk/mR13SaMZ15bqjvPuz8X8swpz4Gh2dhnUXqNrwVb2Hjrr8p6zBYapSh/uSb7LtpeLu39yJFfiTpeMiAIAgCAIBwxWESoLOMw5XNvgZHUowqK01cw1cirsLDj/AAU8xf5yFYHDr9i8jG5HkTqNFUFkUKOSgAe4SzGKirJGx7mQVW0ti+mv9NUXp3beG69ul5z8Ts6FeW9KTv8Aew1km1a5TP2RqD1aynxUj5EyhLYj4T9P5I+jfM9UOyj379VQPsqSfIm1vcYhsNX688uxfz+DKg+ZpMDg1pIEQabyTvJ4kniZ2qNGFGChBWRIlYxOJQ0MTUUad645FW1A6jW3lPJY+k6NeS4PPwf2xEurIngCoNLKbc+6T57vjKFqc3/a+/L5Xr4E+bLLYGOYuaT3uFuAd4ta48NRblY8LW9JsjFVJN0arvZXT424p87czW+dj120p5sFV6ZG/DUU/lOtiVelLuLOFdq0e8wn7Mq4TaOMUkAGkG1NtQw/5mU8DNJO7LmPi28uZ9BGOT0rsLu1gihBm0AzEg7tS1j90Sf+rp7z3es+Sz/jzfAq/wBPPdV8l25ff5Opw9Sr/e9xP8tTqfvsOHQR0VSt/wAuUf7Vx/7n+FlzbMb8Kf6M3z+ET0UAAAWA3AcJbSSVkV275s/SJkwU2L2Hc3ptl+yRceRBuPjOLiNi0py3qb3ezVfx7Grjc8UNhH2nA+4mv4mJ+AkdPYUE/wDcm36GFEtsNhUpjui1953k+JOpnZo0KdGO7TVkbJWO0lMiAIAgCAIAgCAIAgCAIAgCAIBT7f2P6azpYVF013MORPA8R587jnbQwKxMcspLT4ZrKNyrwmzqwNjTI/D87zzUtk4xuyh6xt7m0HYtKWDam4rMtyFKkJqbEg3tbW1tw114zsbN2fXwst+q08rWXDO/JX8vMk3YzfJ+5x7VYpWwNVkYMDlXTmaigg8iL7p1cRNOjJrkTYaDVeKfMwn7MsOtTaOLZlDBadtRfUuP+BlTB0oTXWSZbx1SUX1XbM+rpTCiwAA6C06aioqyRy3JvNs9TJgQBAEAQBAEAQBAEAQBAEAQBAEAQBAEAQBAEAQBAMf+0CkqojC6tUqAOAbB1VSwLjiQVWx3jdu0lDH2VPvZ0NnXdTPgUv7GqF/3yt9eoi/hDMf9wTbBRtFs1x0ryR9Kl0oiAIAgCAIAgCAIAgCAIAgCAIAgCAIAgCAIAgHmo1gTa9hew3+XWYeQP1GBAINwRcHmJnUHHGVsi3G8sqjxZgL+V7+U1k7Iwz59+0/H/ShAf7uiT/FVNh5gIPxTm4+V5xidfZ8bQlPwLT9mtIYfZa1CNaju9uLEtkQDqwVQPES1h7Qo3KOLleo+w2FBCFGY3biep326cukspWWZXOkyBAEAQBAEAQBAEAQBAEAQBAEAQBAEAQBAEAQCspVTTSoP8l93OmRmFh0ViB1SQRluprk/TX73Guh6xrhquHUEGzsx8BSa3xdT7oqO84Jc7+j+UZeqPjva3HemqV6g1z1SVtxRLKvwAnIqz36rfb/g7sf9qlCL4/DfufWdnYMU1w+H9mhRQt1YLlS/PUO3ionWX6lDkrv2X5fgjiTlvTb8S6lgwIAgCAIAgCAIAgCAIAgCAIAgCAIAgCAIAgCAIBBfu4gcqlMqfGmbr8Hf3Su+rWX/AFL20935GOJksVtAUqDMpN1pV1W+/vvSWifKmU8hOd01nlqlL1cd30aN8NDeqJGL2PgvTYqjSBsdDflY5vylWnHfnFLn+LnSxs96N+WXi1+Lr1Pqez6pqhSRY1iarjlTUBUXz7unEZ51sPJ1Fvf3Z+Gi88vU5OpeS6bCAIAgCAIAgCAIAgCAIAgCAIAgCAIAgCAIAgHCuudO4bHep4AjdfpwI5XmsldZGCs2rjPoErgEGm4JHFSc1N1PgWI8pRxdZRpKt/a/mLXhcxwMb23wwQUAONGmCPugi/wHunNxNNQrQSf7F6ffQvbPinWz5FH2fpscYCm8qFB5GoAoPlc+6Qb0moqOrk153X8kmLlel27z92fRNkgj6O9ru1O99RRoswAv9ZmLDwzEerOvhMlu9rS/7Yuy8b38O45iNIBOkbiAIAgCAIAgCAIAgCAIAgCAIAgCAIAgCAIAgEJz6OqD7FQ2P2anA9Aw0PUDixkMpbk1yeXc/wCfe3MwVu2gFXEodz0jVX7y2Dj+Q+ZlHGWjCrB6OO8u9ZP8PzMMyvbGqKj3HCklvwhv/acfGV1LFxa0sl5q/wCSzhJbtaL8CJ2OXJVNUi4WiH80ptb4sJvh6qjVd/270vK9jbFTz3eTkbDsbhRkaqWLMWKgngAbm3iWJ906WyILonO922198W2VEuJomcC1zvNh1M69zY9QBAEAQBAEAQBAEAQBAEAQBAEAQBAEAXgH5eALwCJtNc1NlsbEbxqVI1Vrb9CAdJDXhv03H6nwfgzDKPb2I9Lg6dZd9iG8HUo4/Fb3TkY+q6uDjWjrx8cmvMw9DJVmzWvxAHkFUfKeZdRuW9yt6ZL2Nk7NM9bO7lFx7RppTA4nvi/8tvOWVUV6jTzlkvFp+y9Taq7zk+1+5tezrLRoVcxsqVag8lNvM6T0uzt2jQnfSMn6GiLPB0z/AHj+uw3fUXgg68zxPQADoUlJrenq+HLs+eb7LAlXkpkXgC8AXgC8AXgH7AEAQBAEAQBAEAQD8MA8M8A5PXtAI9TGgQCPU2oBxgEeptoDjAIz9oVHGAVA2hcVad7pUYkDkdGuOl/lPK4yq6Sr0pfpby7G+svB2/PMwipQZgvO383pFHyWcN5Xf3g/kJXX3jc9nFCmq1CL5fpCBv0QtbxuDJMMrV430uv/AJL8G8IuTUeZZYfa62VcwsKrO4v7V8yg/jUz0WDqdM6dPg3Kb8Hl6r2NLNWLdO0SnjPQGTum3AeMAkJtYHjAO6bQB4wCQmKvAOy1YB0BgHoQD9gCAIAgCAIAgCAIAgCAIAgCAIAgCAIAgCAIAgCAIAgCAIAgCAIAgH//2Q=="/>
          <p:cNvSpPr>
            <a:spLocks noChangeAspect="1" noChangeArrowheads="1"/>
          </p:cNvSpPr>
          <p:nvPr/>
        </p:nvSpPr>
        <p:spPr bwMode="auto">
          <a:xfrm>
            <a:off x="179512" y="2420888"/>
            <a:ext cx="2606537" cy="23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ata:image/jpeg;base64,/9j/4AAQSkZJRgABAQAAAQABAAD/2wCEAAkGBxQSERQUEhMVFRUXFBgYGBcWFBUYGhgZGBUYHBcYFxoYHSggGBolHBYYIzEiJSkrLi4wGR8zODMtNygtLisBCgoKDg0OGxAQGywmICUsLywsMDQvLC8sLDQsLCwsLCwsLC8sLCwvLC8sLCwsLywsLCwsLCwsLCwsLCwsLCwsLP/AABEIAO4A1AMBEQACEQEDEQH/xAAbAAEAAwEBAQEAAAAAAAAAAAAABAUGAwIHAf/EAEIQAAIBAgMFBAYHBQgDAQAAAAECAAMRBBIhBTFBUWEGInGBEzJCkaGxI1JicpLB0QcUgrLwJDNDU6Kz0uEVwvFE/8QAGwEBAAIDAQEAAAAAAAAAAAAAAAMEAQIFBgf/xAA9EQACAQIDBAoBAwMDAgcBAAAAAQIDEQQhMQUSQVETImFxgZGhsdHwwTJC4RRS8QYjM2JyJEOCkrLC0hX/2gAMAwEAAhEDEQA/APuMAQBAEAQBAEA8lwCBfU7vL/7MOSTsD1MgQBAEAQBAEAAwBAEAQBAEAQBAEAQBAEAQBAEAQBAEAQCl7WBhRDqbFHU+RupB6d4TmbWp72Hvyaf4/JpNtK6K7B7TdlurkN9U6g+Gbd4fGeep47EU/wBFR90s/V5+F/E3Ut5FvsvanpGyOLML7tL23ix3H9DO9s/aX9RJ06itJeT593cC0nWBGx+Pp0Fz1XCLcC55ncPhNJ1I01eTsjWUlFXZCXtNhD/+il5sB85GsVRf7l5mnT0/7kWVCsrqHRgysAVZSCCDuII3iTJ3zRImmro447FhBa/eO7oOLHoJR2hjVhoZfqeUV+X2LibJFd2X2j6VHU70Y/hYkr7tR5SPZeI6Wlut5x9uHx4EcJXuXc6ZuIAgCAIAgCAIAgCAIAgCAIAgCAIB+EwDliKK1aZU6q6205EbxNJwjUg4vRow1dGQp7Nq0mylGPJlBII56bvAzx2K2diKUrKLa4NfxoawTRY5PRvTr1fo1QkOzaCzKVBblqRqdJb2bhsTCtGpWg1FXzbXK2a1JJJPO50rdr8OPUz1eqIbeTNYHyvOvW2thqTte77CHpo8MzL9qNqnFGnZSiJc5SQczErZtN1gGH8U4uP2pHERUIqy/giqz3lYpKiTlJlSUTV7C7W0qNCnSem90QLcZSDbzuJ6SjtelGCjJPJdnyWqeIjGKTP2ntVKwchwztwOhA46HW1tPOcKrVnUnKtU1eS5Jfcu277SzGpGStFnvswxXFW4MjA+WoPw+M6Wxaj6drmvaxpHKRtJ6glEAQBAEAQBAEAQBAEAQBAEAQBAEAru0VfJhazDf6Mgfebur8SJDiJ7lKUuSZrN2iyt7PbcDUkLbrWJ+qw3gj6vEcgR5cTB7TVJqjX0/bL8Pu4PlrzeYPejvLxLvGY1KVJqrt3FQuSNdAL6W39Lb56BySV3oHJJXZhMUamJYVcR4pR3pSHDTc1S29jxuBYTwu0trzxM3GDtBevaaKm5daXly/k5VEnMTEkcWwzFSwU5RvNtPfJoxlbetkRODeZCqJN0yGSI1RJKmQyiR3WSJkWad0bTsBiRUd85vVVe71UnVvEGw8+s7exqdNTlL93Ls4nQw9Xf11NxPQlo8VaoUXY2/Pw5yKrWp0Y71R2QOWBxQqpnXdmYfhYj8pjD1lWpqa0d/R2MJ3JEmMiAIAgCAIAgCAIAgCAIAgCAUHbV/wCzhfrVUH4bv/6Tn7UlbDS8PdGlTQx+wK2Q2J7raEfIjqP1E8zVjGXVkRUZWJ+16hVqVAtZKlZCy+yct6gIvuuyr431kbxFejQqUb9W3lpp2EtS29FPi18/gmVUnATLUkVO23ZKLMm/hLmGSlUSloVquUbmfq4wtjMNRzZslOo7a8WpOFHQan3TqKk4Yec5K17Jd10RXd0ny9y4qJOemaSREwSqiVC+q+kbyu5uRyMnk96cUuS9jeyUZOWh5xeDZSQVOhIvY2NjvHSbXtqU50mm1Y7dm8QaWLosOLhD4P3dfffynQ2fV3MRF83bzyMULxqI+g7U2qVbJT9bibX1tuUcT18udurtHakqU+hoq8uL5dluL9u06hRbTxJCkZiWI7zb/IH+uk89KbnLfnJylz4Lu/jLkYqSsrIveyQ/sqeL/wC409bsxWwsfH3ZrT/SXEvm4gCAIAgCAIAgCAIAgCAIAgGf7ap9DTY7lrpc8gwZPm4nO2rFvCytws/U0nw7zFYJbbxPL1GRQRG7WYg58Kt9LVSL7xbJYX5C5tNqPWpy7LfnLuNcWrxRe7H2l6RQrnvjj9b/ALnExFDce9HT2LGGxHSLdlr7kvEUQQQdxkVOo4tSi80WJRuUuL2e7YsYh2zn0Qp3tY2GaxPAnvzs4nas8VTUZ6r1KzpveudqqTnpmskVvaLAOadIUczBw5cLdsjK+pNt1wy2v1nfo4eEqcKtNXdrNLN3XPkRVU8lwKNMLiV09LXXp6SoPzk7dW1tx+TNekl2+pruwnZ+rVqCvXq1mpoe6rVahDsOYJ1UH3nTgZcwGE35dJONraZcSWnvSzZoTSK1axbfnYL4N3ifMMPjOJtOao4icW827+D+28CxTi3dsrauHaq2WmCx+A6seAkOEoVMRK1NN9vBd7NJq5sMMqUKSIWHdUDXebbzbmTPa71LDUkpSSSVrt2NkuCP3B4wVGe25SF65rXN/IrGHxMa6coaLIcbEqWAIAgCAIAgCAIAgCAU2K2x6GsadTL3u9TYnKGHFb2tmB0tppl33nOxWOlhp2lC6elrX8nb38DF1ezZ1qbXt/hnza35SjL/AFDQWThO/cv/ANEm4yNU28/CkvnUP/CaP/UMP2034tL5Nd1ldtHar1qb02VMri3tXHIg8wbEeEilt3fTi6WT/wCr+DVxurGewylTZrX58G6i/wAt/wA5yZO6vEjirMjdsMIWp0qoGtN9SOAe2vvVffM4Wqt6UHxXsZrR6tyPgAWAK7xvUbx1XmPiPjI5xzsVFDjEv8FtG4s/4v1/Wc2pQs7xL1KvdWkS3SQpk7RFq05KmQyRHN1N1JBG4g2MnhNxd4uzI3daE/B9pK1M976ReTaHyb9bzt4XbVenlU6y9fP5MdI1qXz9pKbUg1O7VCcopkd4HmwHsjnuO689A9p4foel3siWm4y+5kCntFlBCgXJuzN33Ynibd1dwFhcAACcert2SX+zDxfHwXybSd2exWqMt2dsvPNkX/TYShPG46ur77S/9qXjr6tmUkirx208oIpb+L2sf4Rw8Tr4SCMI7283vS5v8X935IiqVsrRND2VphMKGY2zFnJJ4X3k/dAM9hs2G5ho345+f8GKeUTpsrbAxFR8nqLcAnexGW56DvCbUcbCtVdOOiV+/Ph2GYy3s0W0umwgCAIAgCAIAgCAU3arZX7xQOUXqJ3k6818xp425SpjMP01JxWuqNKkd5GCwmNqU7BHIUi4HskfdOl+E8q22rehBGUo6MusNtO/rhD90MD8O7IrQTzS8Lr+CxGo3qSKgov6pdD1AYfA3kcuh4XXqvk3yZHxez2y5ks/MLqfHKdfEW0+W6ipZwafv5amkoPUrsXVBXKwGouDqAeaPb1luCL7xabU10dRTtdcnn5cjRzys/veeKOzcgV0u1NgCD7S9GA4jmNNOEt47Zs1HpaHWi8+1GKcLO/AkYvHgLd0V9N+5vxDf53nJpzc+rNX9/P5uSVWlnYg4HtFRaoKal1dr2VhcGyliAy9Ad4E2rYB7rmtER0660Rb+nB36TnbjRPvpnhwDumVdGrsyNUSSpkUokWoWTvJ6wH4hxU9D+knptXtLT7mR3cXdGlwlJTTR/WDKGA3L3hcZjx0toOustTpxp2urvyj4vj3LxZbirq5xx2Kdt5XTcBlsPDlNZVqk9beFvQ1kynrZmIUasxAHiTYfEySlCVSSitXkV5Z5Fr2ox9guFpHuUwqn7TBRp4KCviT9nXubSxO7bDw0Sz/AAvk3m+CPXZx/QrTPA1DfwIUH3b/ACE5uEr9Hiqc+DvF+NvzYkpq0Dbz2BsIAgCAIAgCAIAgCAYXtXskUqmcaUqrXvwp1TvvyR/gfECee2rhHCXTwWT1X5+/khnFfeH+Skp3UkMLEbxOO7NXRosnZllhsQRusPIfM6yCTa0J4stcPWbixHiT8BIm6mrk14smizLdrtps2I9EhAyIGLZBmLMTcHXdYLLtGT6JOTbzeuXz6nPxtZxmkktCHgds16ahAyEAneh4m53NzM6NLadSlBQilkV44uayy++JKTEiuwWsqWY2uoZDfhqG115xTxaxFeMasI5u17Z+ZNCt0j3ZFDX2QMPtOnlZmQUHcZrXBK1VI0A00Hvk+1KUKNFwjxt7kjgoPI0grTy24N85YCs2apmINME2uBceDDXfzvJ5yjGCikrs3p3ldvQ8JjCRcGaOlZ2IHUZxqYtufym6poilWkX+wXvhadzr3xu5VGA+U1rRXSPPPL27/wAF/Dy3qKf3UYgzMUJE7sps81KvpSO5Tvbq9re5QfeRyM9DsfCty6aWi0+TWEbu5E2hs8jE1Q3F2YHo7Fh5a28jKO1LwxEk+Of32NlDM6Y1cqovPMT0Fhc/6T8ZQd3T3lrd+eS9yR5WRuKF8q5t9hfxtrPfg9wBAEAQBAEAQBAEA5YrDrURkdQysLEHiJiUVJWYauYHbWyXw3rhnoj1KwF2QfVqjkPraDw3TzOM2ZOlJzpZx5fffz5kMlbUh4arxBv1nJkhFljh6lyBqSeAuSfADUyFUp1JbsE2yaLMl2ooNSx7F1t6SmjWPIArw+4dJ1ZYWpQoRhU1182UcZG7ujnVp2sR6p3foeolKMr5cSjKNs1ozyGmyyd0YUrHuvimer6RxciiaYK8Sc+pHD1uEuYvFPExjfJrXtzLbxG8s9bEoV5zNwj3zhXrMyFFut81201u1xx6mX51KTo01brRv6kvTLc3TzTIVQo4C0qvrO7K7mc6lTid02SImz6Hsfs7UXDUhdQcmYg3BBbvEHfuJtOlLYM5vf39eFtPU7NFONNRJVLswSfpamn1UBBP8R3DwF+stYfYcIO9SV+zT5/Bvu3NBQoqihUAVQLADcJ3IxUVZaGxwx+BWqBwYbj+R6Slj8DDF092WT4Pl/HNfkynZlPgNimpUFeqwKWHo6Y5aEFyeJ3kDwuRpKWA2V0cYyqu7WduF/yayTc22aOdsyIAgCAIAgEDbGO9CqNw9IAfAq2/ztKmMxDoU99c0YbtqdqGNRtL2PI7/Ln5TGGx9DEZQfW4p5NeH5V12mzViTLhgQBAEArqmw8MxLGhSud5CAE+Nt8hnh6U3eUU/BGN1EihhEpi1NFQfZUD32kkIRgrRVkZsZTt/sM16a1aYJqUr6DeyH1rcyCAR/FzlPH4d1aXV1RFVjdXRj8HTJXugMDvTn1Q8+nu6eOnrnk+fyU1TduqrrivyiPVw9icp8VOjDoQZupP9xWlD+3+TiRabkYvAF4B+QDY9kuybMy1q62RSCqHexG4sOAG+06mzcE6slUkuqvX+O3iXaGFd1KfkfQp6U6IgH47AAkkAAXJOgAG8mAZPH7arVf7lvQ0vZYKpqOPrDOCqKeAKkkWPd3Ty+P/ANQbk3Tw6Ttq3p4GFGUlfRepWLja9P1K9TeTY5GBubnQrzPC050Nt4u+q8jSalzfp8Emr2urCmwyIanBxcAcyUN7nztOpT2+3F70c/Q06VrU5bG7YvT7uJu6/wCYq94eKqO8PAX6GTYLazk1CqvH+CKGIadpG5q1VUXYhRzJAHxneclFXZcIjbWpcGzH7IJ+O6c+rtXCU9Zp92ftcyk2csBtYVqrIm5Fux36k90aacGm+FxqxMnuxaS56+XDTv7jW6vZFnLxkou2S/2bwdT8x+c5u1V/4Z969yOp+ko9mVwQEc6cCeHTqPl8J5JxhJredraP7w9uHI2pzysWdHaNSi1icw5MdLHcVbgNOol/DbUxOGe7V60fXvT4+PmjdmgwuJWouZfAg7wRvB6z1dCvCtTVSm7pmDtJQIAgH4RAObpAM1tPs2CxejZWJuVPqseJFvVPvHS5vOPj9kwxF5Qe7L0feaqKTuig2wlamvew5qW3XpmoPxJqo8xOJDZuLoytKN12Z/yaV7Nfpv4GX/8AMUjXpUWwhVqjqt1rVFsCwBOVw26+68tvCpQcpxat94lSNKEnZxt4s/CJz2rOxRO2Ap56mXI7bvU63390/lJaeHq1f+JX+8yehSU3nc3OxNjpTYM4p0uQZgXPiWOngtut907mD2aqavWs3y4euvou86MKMIO8V8myXdpOuTH7AEA+fftD20zVBg6ZsuUPWI439Wn4cTzuvWcjamKdOG5HVlTFS6u6iXSfNTRuag+dtZ8/kt2bXadCL3oJ9hS4/HhXIIAVVzO5Ngo/WXaNFyinxei5lecutY4mqrqrpmysLjOADY7tL8RY+e4SacFCbinoQTRHp1jTqI4AJRgwDC4uDcXljD1XSmprgVr7srmhw2NOKJdmtlGtyLgn2VHAafDW5kuJrzryc6ry4Lgu5c+0v0pqoro47SxllyoLC1jqST4kW9w0kdO3BW9/MzUllZGh7E4PJRZjvdvgun82fytPUbKp7tDff7nfw0Xz4mKcbI0U6ZIQNuYU1cPUQakrcDmVIYDzIEr4ql0tGUOa9eHqayV1YxOCO6eGndZGkC6Wjnplba+yRqAfyBinPLcay4Wzs/wufsWN26KGv2lq0S6UbDWxYi9ipI7o3XtlFzf1Z0cLi54WMoQ4u/cc+riWnuxI47X4ukC7VM4BAysqAMSdFuoBGlz5GWKO08Q55u645IxSq1G7t5H0jD45HpLWDAIVDXYgWB533T0kakZQU+Frl1STVyKvaDDXt6dB1JsPJjoffI44uhJ2U1fvRr0kOZOr4lEXMzADged9wHM+ElqVIU4702kuZuV52/SvoHPXLb4Egzmy2zhF+5+T+Ae//M07EkEAbycoA8STMLbWFlkrv/0sza2bO+BxK1kzgWU3y34jn04/OdGjV6WCna1zVO5807Y4dVx+HqNoqZ2J6BqZnN2xJqnGK4kVR2aKJ6qXNnB14JV/4Tgyg22/j5Oc6Er6ouuz2BxDh2okqrBRfvIWtm9UsoNteBm9LFulelGVm/uqvb0Zaw2HqpNrRlmMI9EXdVseVNWF+r2t8TK06canXvftTb9dCylKGq9CTs/GtTN6X0f2VuabfeTh4ixkuGx1fDPqyvHk/wAcjZNPsNhsvaK1luO6w9Zb3tyseKngfkQQPW4XFU8TDfh4rijYkvUlkHy7bOEJx+IJ3sRb8KlfgAJ5La0n/UOL7PYqTi5SaLbY9S9PL9U/A/8Ad55nERtO/Mt4aV4bvIrdu7M9O1NXINFahqFLb3yhRc/VsN3nynSw20p08O6K53T7zWpC7PzFaAn+j0leGbIZK7IVTDlUBY3a/e6X1A+fwlhSTd0siGtC0b8T82RUZa6hRfMcpHO+742k8acqvVirvh9ZFhpuNS3M1GH2BWq1BdfRrfVja4+6u/NyJ0G/W1p0cLsmtN/7q3Vx5vyL7i2zaUKKoqoosqgADkALCeoSUVZEiyOkyBAKbHdn1di6NkJNyLXUnibcCf6E5OM2TTxD3ovdl5p+Bi2ZjNrYyold0p1LBO4ctrFrd46jQi9v4TPM4jCwoTdNvea46fkrVK81O0WVS0ra5c3S9viZFvX4kEIK+Yxez3rPTyjLRVrtpqpawzMCbtYbrczzl3CZ05OWSWrvw7tSdw4R0L3HYg1cqgZaaALTTgoAsPE24yvjdoTxDtpFaIkav3FZiqeZgvM28zpK1K+pXqxu1EibKxjK60y5FMnLbeEzaXUHdra9rS9KbnFRldpZpEGHquMt2+Ty7jVV6q0vUFiBvYXPxNvcJAp55K3h99jqu0dCtw2GfFVlQkkX33JsB6xF91rjzKjjL+Foyr1FDxfYv50RXs5s+j0qYVQqiwAAA5ACwE9ckkrIsFbjtg0qxvUUNbddQbX32v4CYlCMv1K5hxT1MVsvZdGntathqlNGR1DU8yqbHKDYXGgsDOdSjGGIcGln/n5L9SjCWHU1FXXYu74NFjfo6jKNADceBAPzJ908xtmhuYyTXGz9Le6ZVjLI5HGlTcHfvtz4/r5yrGUoS3lx1++vjyDkcqhWo1i2Unc2uVvFfZPh7pY3uk6snnwfB964eBo7M/CWw59ISBlBN790qNWB5rp8BxE3w9arg6yceOq5/eD/AJFjNp21xD1TWFhTbRaLbso3XYahzxI013GwnbqbVlGs7Lq8jmSxc1UdtORYPtCniPpALOF7yHfYe0PrAcxw5WlfaUIY6mqlH9UdVxa/gu0q0J5o8YPaiPUOUjOB3h9YcWHXmPPnbgYmjKVNTa7/AJ+TNOpHfuifXE58SeRX16ZZHRAvpGACMxsFOYE+ZAIBuLXnW2fKnvShJZyVk3ov86X4FeV7NR1MyuIq4dnp10ZhmJOlqiMQBcX0YWA0O/gRe5v1KEf0SW60V8mt2RoOxmHFbF02QhkS7kjhYaAg6qbkaHrvk+zKEniFfhma0qLVVPgfUZ6kviAIAgCAYfthQT95GVQGNMFyPauWAv1AXf4chPK7flFVIpLOxBUV5WM7i65RlCUmq6d9afeqKbmxFMC7rYcDcW3cuVQw/T2jB9Z6cnbhfuMWSLLCKHUMt7EXFwR85QqXhJxeqJYxurnaqAo6yOPWZvK0UUdeocys1gyOGBTQEA3ykeVrmdeg4Zyvbkrce/gU5zjx4FVWO/zkkFdpI5ud8j6CNg1ayqyvTysL3Ja/ut+c6kdhTi7b6t3fi/5O5JNmh2NshcOtgczG2ZiLXtuAHsqLnTqb3JJnawuFp4eO7DxfFhRsWMsmwgHz79oqNQxWFxabwcp8VOZQfHUeU5uMThUjUX231nTwTU6cqb+3LrtHZ6dPEJqjKoJ+y2qHwuSP4hKe2cN0tONeHDXufx+WcyacW0zPPidJ51QyI3I4tidLSRQysauRD21j3bDugOjZVIOt7sNRyNtCeMsU3Z3f3t7zWVR2KpaVqY6N8CoI+RkLleZzqkcr9vuStkMPS0wfrj/qWsFTU8RBPn7G+GfXSIuCwavjamIW60lYiit9C1rPUH2bk2HUcrSXauIppunSWur+C3aKldGro4gWsfKealB6osxndWOWIE2gzWZe7GpUsbT9HiEDvStZiSGKHdqLEjQgjwnstmVIYuhuVVdx9uBqrTykaXB4OnSXLSRUHJVA99t5nahCMFaKsSpJaHebGRAEAQBAMn2nw1sSrHdUphR95C5I8SrXA+w3KeW/1HQl1ay00f4NUut3kD9xUkMVFwDqRuB368p5SOInD9La7ibok82fhxK3y07MefsjmSZvToTm88jR1Y3tHNmbxxxVTEH0LIKarqKosrdbjvBieA0AGoPH0GAwNCvBx9dM+RWe+5u+hEr1zcgixG+zBhfow3+4WkNXDdDNxbT7ilXdna5yFEkE5SRx0uISlqiuoyaukXvZvtj+6uExDuaGQ27pfIcwsbgZsp7w8hO3s7F1HfpHdHTwEatW6vc2eC7bYCr6mKpD75NP/cAnXVaD4l+VCotUXtKoGF1IYHcQQR7xJSI9wDPdvNn+mwNUAd5LVF8U1P8ApzSti4b1J9mf3wLOEnu1V25ffErf2bbRFbCvQezGmbWOt6b3IBvvF8wtyAkeCnvU918PYkx1O097mdNodkGBJw7qR/l1c1h4OutvEE9ZUxGyISd6bt7ffM5rp8iAezOI40afiK7W+K3lL/8Aj4n+5ffAxudnqem7G1WU5vQp4NVc3Go+qN/jJobHqfun6GOiv9ZS4vAEIdNQLOvEZT63XKbg9PCeftKNR05LrRf+SOvR6u8vH58PYonXeD/XhJ4yaakjmpuLJeGq2A3braCwsOQ4f9mQzjcnjUu7skDEojJUd7tbuKOOa+h53HwMlqYepRUVHirvsLkXGK3pPwJiYvTvf/JQdPPIwqvMnbEJ9OMpt9G5JBO4MnLqRLOHc4qTjJx8WvY3p/qy5GmXGFP8W/vb+YS9TxuKp6Vk/C/4v7Fi8VqSsBtF6rWUd0aliLachrqT+s6+z8biMROztZatJrw/U8zVST0Lado2EAQBAOGNoLUQo6hlPA9DcEciDqCNQRNZwjOLjJXTMNXMP2g7O4gm9CrnT/Lqki3gwFm/iF+pnDq7Bop3o5ENSlOf7nbkQdnbIxIP0mRBxs2Yn3fmRII7CnJ2nKy9RThKLK3buJBqlF9VO74t7R99h/DIcfGnTkqNNWUV6vUp4ureduREoYRmIFt+4bif0HWc5zS0IYUpSdvv3tJmL7LVcSy+iYqKIurLoS7eu3wUeAXkZ3NlUlWptyXV07+06MKG47fbmi7GbJehVZ8S4zkC5Jte2g3mdbD4eGHTSevMljFRNLtHs1hMRrVw9JifaChW/Gtm+MmlShLVE8as46Mx+1uw1HDm+DxNehVb1adMs5a3LKVYDmzNYcZWnRjB9WTT5FqFeU114prmfi47bODVWq0xiUtdhlDsvS9LveZVxCniIK8lf3G5h5uydvYu9g9vMNirJU+hdu6A5BRidMq1BoTws2UnlJaeJhPLRkVTDVKeeqMfsOsdn7V9Gxshc0Tf6rEejY/6D4EyjQfQ1t3w+C9XXTUN7x+T67Oscg516wRSzGwEirVoUYOpN2SBU7L2rnxFWmeQZfKwYfy/Gc7Z+PeIqSjLLilyWlva/a2a36zRT9u9nWT09Op6Kove32DZeJ5EW3+++lpsXs+nWl0mklx+fk1qRbWTsfP6OL9NSWq1P0TMToNzKPbC/wCHc3FhcEg2ta08/iIQi7RefE5leKVnxf24BlYgP1W42ExY2U2eziJjcM75quz2CakheoCrvawNwVThcHcTv93Ka4iMqclCSa4nRw0HGF3qy1w2Haq1l158h948PDefjJcLg6uJlaCy4vgvlktt41GDwwpqFHmeZ5z2OHw8KFNU4ae/ayRKx3k5kQBAEAGAZ/bWJJb0aefU8tOAG/47jfz21sfNT/p6Ts/3Pj3dmWbfLxBXJgaYN27zDlcAeAH9dJ56dZ0k+idpc8+P3ibRpxveRU47sWztnoVimbvFWGYXOpsbgjf1nrZ7MpVYqXFrPiVJYWDe8siRsvsa6n6WtccQi2v4sT+UjhsWle83fs0NoUFHiX+IrCgvo6Whtqfqjz9o79fHiJjaW0FhIqlStvW8Iru9l9c5WrhWa5JCqdSdcx63Iu1+ZM81KKf+7Wd+Oebfd99hZvQm7Lwno3C06tQZtCO7l3Ek5SCL9Ze2bi6v9TGhTdovW+drK7stFy7+ZtGnGGbzL3C4Nadyouzesx1ZvE/luHCeuhBR0MzqOevlwJE3NDO9o+x9DFhmyinVI/vFUd7pUXdUHjryIkFbDxqd/MsUcTOlppyPlnaTZVWjnStfOgWxuT3BopRjqVsNL6jLbhpyasZwnaep16UoTp70PI+wdldqfvWDo1uLIM3317r/AOoGdmlPfgpHEqw3JuJC2hii9Yj2UubeBsSf4tPCeX2riXVxDg/0w4c39aXdfmaIqdm3GLpEbyxB6gqb/rItl1H/AFUO2/syG3WOnb7Z1Wqnd1W+o+sORnqcVTnUpuMHZm002rIwmJqHN3lKGwsp3WGgyH2hp4nXfvnk6lNxbXLJnOxFKalf0L/Y/ZhnQVXKWcXyNcED2Tcbid/DfNN1SWUllr9yXr4k1DCXjeS1Jo7IKdTnA6OrD35ZrNVN3ejDLndNenyb/wBDC+r++BbbA7PYWmwZgWqA90uQVvwKgaX8deU62yamEm1d9fk//rz9zeGEhB31NVUpK3rAHxAPznonFPUsH6igCwAA5DSZSsD1AEAQBAEA54irkUnl8TwkOIrRo03Ulw9eS73oDF4naQ7wU3ue83PW5t0v754huUt5y/VJ3fwuz7oayqLRHPBs9Z8iaknU8FHM8hNsPgp4me5Fd75GFNvQ2y0QAAOAt7p7pKysjc5YqoEW+8ncOZ/SVcbi44ak5vN6Jc3y+8DKVzM1caqknR25nUXPzPw/Lxu83KVWrnN+S/x5LTuw5pZI4/vlzqb63PUyCSbeefF9o3yx2IzMzMNSikj7xHdHznX2Hh5OtKryVvF/fUOV0WmF23TdQwvY9L26aa38p1obaw3/AJl4+Da81f1s+wLNXRKpY2mxsHW/K9j7jrL9LFUK3/HNPuYJEsAyf7RcKGoJUIHdqBSfs1O6R4FinulLHwvT3uRf2fO1Xd4Mqv2QYr6LE4cm/oa1x91wR86bHzmcFK8LGuNhad/uRpcTgCK7ZSPpFLAHgVIzHwuw8z4TlbR2XUq1b0bdZ3d+Flr7ePpThldkrZ+yVptnY5n4HgOduvWXdn7Mjhes3vS5/Hz7GOJ+VmOIuiEilezuPb5oh5c293MWlUdZ2h+ni+fYvy/BZ6T7qpK8teC5dr+PM547Z6ot0UBRoRYWA5jl/XKcnbeA34KtTWcde1fx7XI1N8SuqV+PGeaTb63H797TVyI7YkjUG0lhKUXeOX37+CJzP2niKrEAd6+4EAk/mR13SaMZ15bqjvPuz8X8swpz4Gh2dhnUXqNrwVb2Hjrr8p6zBYapSh/uSb7LtpeLu39yJFfiTpeMiAIAgCAIBwxWESoLOMw5XNvgZHUowqK01cw1cirsLDj/AAU8xf5yFYHDr9i8jG5HkTqNFUFkUKOSgAe4SzGKirJGx7mQVW0ti+mv9NUXp3beG69ul5z8Ts6FeW9KTv8Aew1km1a5TP2RqD1aynxUj5EyhLYj4T9P5I+jfM9UOyj379VQPsqSfIm1vcYhsNX688uxfz+DKg+ZpMDg1pIEQabyTvJ4kniZ2qNGFGChBWRIlYxOJQ0MTUUad645FW1A6jW3lPJY+k6NeS4PPwf2xEurIngCoNLKbc+6T57vjKFqc3/a+/L5Xr4E+bLLYGOYuaT3uFuAd4ta48NRblY8LW9JsjFVJN0arvZXT424p87czW+dj120p5sFV6ZG/DUU/lOtiVelLuLOFdq0e8wn7Mq4TaOMUkAGkG1NtQw/5mU8DNJO7LmPi28uZ9BGOT0rsLu1gihBm0AzEg7tS1j90Sf+rp7z3es+Sz/jzfAq/wBPPdV8l25ff5Opw9Sr/e9xP8tTqfvsOHQR0VSt/wAuUf7Vx/7n+FlzbMb8Kf6M3z+ET0UAAAWA3AcJbSSVkV275s/SJkwU2L2Hc3ptl+yRceRBuPjOLiNi0py3qb3ezVfx7Grjc8UNhH2nA+4mv4mJ+AkdPYUE/wDcm36GFEtsNhUpjui1953k+JOpnZo0KdGO7TVkbJWO0lMiAIAgCAIAgCAIAgCAIAgCAIBT7f2P6azpYVF013MORPA8R587jnbQwKxMcspLT4ZrKNyrwmzqwNjTI/D87zzUtk4xuyh6xt7m0HYtKWDam4rMtyFKkJqbEg3tbW1tw114zsbN2fXwst+q08rWXDO/JX8vMk3YzfJ+5x7VYpWwNVkYMDlXTmaigg8iL7p1cRNOjJrkTYaDVeKfMwn7MsOtTaOLZlDBadtRfUuP+BlTB0oTXWSZbx1SUX1XbM+rpTCiwAA6C06aioqyRy3JvNs9TJgQBAEAQBAEAQBAEAQBAEAQBAEAQBAEAQBAEAQBAMf+0CkqojC6tUqAOAbB1VSwLjiQVWx3jdu0lDH2VPvZ0NnXdTPgUv7GqF/3yt9eoi/hDMf9wTbBRtFs1x0ryR9Kl0oiAIAgCAIAgCAIAgCAIAgCAIAgCAIAgCAIAgHmo1gTa9hew3+XWYeQP1GBAINwRcHmJnUHHGVsi3G8sqjxZgL+V7+U1k7Iwz59+0/H/ShAf7uiT/FVNh5gIPxTm4+V5xidfZ8bQlPwLT9mtIYfZa1CNaju9uLEtkQDqwVQPES1h7Qo3KOLleo+w2FBCFGY3biep326cukspWWZXOkyBAEAQBAEAQBAEAQBAEAQBAEAQBAEAQBAEAQCspVTTSoP8l93OmRmFh0ViB1SQRluprk/TX73Guh6xrhquHUEGzsx8BSa3xdT7oqO84Jc7+j+UZeqPjva3HemqV6g1z1SVtxRLKvwAnIqz36rfb/g7sf9qlCL4/DfufWdnYMU1w+H9mhRQt1YLlS/PUO3ionWX6lDkrv2X5fgjiTlvTb8S6lgwIAgCAIAgCAIAgCAIAgCAIAgCAIAgCAIAgCAIBBfu4gcqlMqfGmbr8Hf3Su+rWX/AFL20935GOJksVtAUqDMpN1pV1W+/vvSWifKmU8hOd01nlqlL1cd30aN8NDeqJGL2PgvTYqjSBsdDflY5vylWnHfnFLn+LnSxs96N+WXi1+Lr1Pqez6pqhSRY1iarjlTUBUXz7unEZ51sPJ1Fvf3Z+Gi88vU5OpeS6bCAIAgCAIAgCAIAgCAIAgCAIAgCAIAgCAIAgHCuudO4bHep4AjdfpwI5XmsldZGCs2rjPoErgEGm4JHFSc1N1PgWI8pRxdZRpKt/a/mLXhcxwMb23wwQUAONGmCPugi/wHunNxNNQrQSf7F6ffQvbPinWz5FH2fpscYCm8qFB5GoAoPlc+6Qb0moqOrk153X8kmLlel27z92fRNkgj6O9ru1O99RRoswAv9ZmLDwzEerOvhMlu9rS/7Yuy8b38O45iNIBOkbiAIAgCAIAgCAIAgCAIAgCAIAgCAIAgCAIAgEJz6OqD7FQ2P2anA9Aw0PUDixkMpbk1yeXc/wCfe3MwVu2gFXEodz0jVX7y2Dj+Q+ZlHGWjCrB6OO8u9ZP8PzMMyvbGqKj3HCklvwhv/acfGV1LFxa0sl5q/wCSzhJbtaL8CJ2OXJVNUi4WiH80ptb4sJvh6qjVd/270vK9jbFTz3eTkbDsbhRkaqWLMWKgngAbm3iWJ906WyILonO922198W2VEuJomcC1zvNh1M69zY9QBAEAQBAEAQBAEAQBAEAQBAEAQBAEAXgH5eALwCJtNc1NlsbEbxqVI1Vrb9CAdJDXhv03H6nwfgzDKPb2I9Lg6dZd9iG8HUo4/Fb3TkY+q6uDjWjrx8cmvMw9DJVmzWvxAHkFUfKeZdRuW9yt6ZL2Nk7NM9bO7lFx7RppTA4nvi/8tvOWVUV6jTzlkvFp+y9Taq7zk+1+5tezrLRoVcxsqVag8lNvM6T0uzt2jQnfSMn6GiLPB0z/AHj+uw3fUXgg68zxPQADoUlJrenq+HLs+eb7LAlXkpkXgC8AXgC8AXgH7AEAQBAEAQBAEAQD8MA8M8A5PXtAI9TGgQCPU2oBxgEeptoDjAIz9oVHGAVA2hcVad7pUYkDkdGuOl/lPK4yq6Sr0pfpby7G+svB2/PMwipQZgvO383pFHyWcN5Xf3g/kJXX3jc9nFCmq1CL5fpCBv0QtbxuDJMMrV430uv/AJL8G8IuTUeZZYfa62VcwsKrO4v7V8yg/jUz0WDqdM6dPg3Kb8Hl6r2NLNWLdO0SnjPQGTum3AeMAkJtYHjAO6bQB4wCQmKvAOy1YB0BgHoQD9gCAIAgCAIAgCAIAgCAIAgCAIAgCAIAgCAIAgCAIAgCAIAgCAIAg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2843808" y="28575"/>
            <a:ext cx="5688632" cy="1362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http://www.admoblkaluga.ru/upload/minfin/finances/open_budget/C2KnfGI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5" y="1916832"/>
            <a:ext cx="283980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:\ЕФРЕМОВА\к бюджету на 2021-2023\Бюджет для граждан\Картинки 2018\загруженно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0" y="1916832"/>
            <a:ext cx="34548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:\ЕФРЕМОВА\к бюджету на 2022-2024\Бюджет для граждан\Картинки 2018\Prezentaziya15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9" y="1916832"/>
            <a:ext cx="351525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26064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НАЛОГОВЫХ И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ЕНАЛОГОВЫХ ДОХОДОВ РАЙОННОГО БЮДЖЕТА ЗА 2018-2022 ГОДЫ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24937093"/>
              </p:ext>
            </p:extLst>
          </p:nvPr>
        </p:nvGraphicFramePr>
        <p:xfrm>
          <a:off x="35496" y="1124744"/>
          <a:ext cx="900100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82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9636"/>
            <a:ext cx="6537120" cy="75506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</a:t>
            </a:r>
            <a:r>
              <a:rPr lang="ru-RU" sz="22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ПОСТУПЛЕНИЯ</a:t>
            </a:r>
            <a:endParaRPr lang="ru-RU" sz="22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5" y="943314"/>
            <a:ext cx="8049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(межбюджетные трансферты)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перечисляемые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одного уровня бюджета в другой.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10621" y="1988840"/>
            <a:ext cx="4793827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позднелат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дар, пожертвование, от лат.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doto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одаряю,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наделяю)-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70557" y="3313587"/>
            <a:ext cx="473389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(от лат.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subsidium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помощь, поддержка) — денежные средства, предоставляемые на решение приоритетных задач  района при условии обязательного участия средств других уровней бюджета.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10620" y="4403720"/>
            <a:ext cx="479382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(от лат.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subvenire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приходить на помощь) — денежные средства, предоставляемые местным бюджетам на выполнение переданных полномочий государственных органов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власти. 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5913" y="5626539"/>
            <a:ext cx="836853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4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денежные средства, предоставляемые в течение года муниципальным районам в целях компенсации выпадающих доходов и дополнительных расходов, а также на выделение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20285" y="1543872"/>
            <a:ext cx="5128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межбюджетных трансфертов: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M:\ЕФРЕМОВА\к бюджету на 2020-2022\Бюджет для граждан\r0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3" y="1709475"/>
            <a:ext cx="3574706" cy="363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:\ЕФРЕМОВА\к бюджету на 2021-2023\Бюджет для граждан\Картинки 2020\infografika-po-MB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2426"/>
            <a:ext cx="9144000" cy="497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0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альтернативный процесс 23"/>
          <p:cNvSpPr>
            <a:spLocks noChangeArrowheads="1"/>
          </p:cNvSpPr>
          <p:nvPr/>
        </p:nvSpPr>
        <p:spPr bwMode="auto">
          <a:xfrm>
            <a:off x="309563" y="3429000"/>
            <a:ext cx="1958182" cy="131445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ПО ТИПАМ РАСХОДНЫХ ОБЯЗАТЕЛЬСТВ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Блок-схема: альтернативный процесс 31"/>
          <p:cNvSpPr>
            <a:spLocks noChangeArrowheads="1"/>
          </p:cNvSpPr>
          <p:nvPr/>
        </p:nvSpPr>
        <p:spPr bwMode="auto">
          <a:xfrm>
            <a:off x="2446785" y="3429000"/>
            <a:ext cx="2304256" cy="131445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ПО МУНИЦИПАЛЬНЫМ ПРОГРАММАМ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Блок-схема: альтернативный процесс 32"/>
          <p:cNvSpPr>
            <a:spLocks noChangeArrowheads="1"/>
          </p:cNvSpPr>
          <p:nvPr/>
        </p:nvSpPr>
        <p:spPr bwMode="auto">
          <a:xfrm>
            <a:off x="4915423" y="3356992"/>
            <a:ext cx="1854897" cy="1314450"/>
          </a:xfrm>
          <a:prstGeom prst="flowChartAlternateProcess">
            <a:avLst/>
          </a:prstGeom>
          <a:solidFill>
            <a:srgbClr val="536141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ПО ФУНКЦИЯМ ГОСУДАРСТВА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Блок-схема: альтернативный процесс 22"/>
          <p:cNvSpPr>
            <a:spLocks noChangeArrowheads="1"/>
          </p:cNvSpPr>
          <p:nvPr/>
        </p:nvSpPr>
        <p:spPr bwMode="auto">
          <a:xfrm>
            <a:off x="6948264" y="3383280"/>
            <a:ext cx="2124075" cy="1314450"/>
          </a:xfrm>
          <a:prstGeom prst="flowChartAlternateProcess">
            <a:avLst/>
          </a:prstGeom>
          <a:solidFill>
            <a:srgbClr val="C44F2A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ПО ВЕДОМСТВАМ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10881" y="1062969"/>
            <a:ext cx="2880320" cy="9258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РАСХОДЫ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2"/>
          </p:cNvCxnSpPr>
          <p:nvPr/>
        </p:nvCxnSpPr>
        <p:spPr>
          <a:xfrm>
            <a:off x="4751041" y="1988840"/>
            <a:ext cx="0" cy="864096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556666" y="2855386"/>
            <a:ext cx="6246613" cy="0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47664" y="2852936"/>
            <a:ext cx="0" cy="576064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endCxn id="8" idx="0"/>
          </p:cNvCxnSpPr>
          <p:nvPr/>
        </p:nvCxnSpPr>
        <p:spPr>
          <a:xfrm>
            <a:off x="3598913" y="2852936"/>
            <a:ext cx="0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9" idx="0"/>
          </p:cNvCxnSpPr>
          <p:nvPr/>
        </p:nvCxnSpPr>
        <p:spPr>
          <a:xfrm>
            <a:off x="5842871" y="2780928"/>
            <a:ext cx="1" cy="576064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803279" y="2852936"/>
            <a:ext cx="0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 txBox="1">
            <a:spLocks/>
          </p:cNvSpPr>
          <p:nvPr/>
        </p:nvSpPr>
        <p:spPr>
          <a:xfrm>
            <a:off x="1547664" y="51747"/>
            <a:ext cx="7128792" cy="10112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79511" y="5013176"/>
            <a:ext cx="8748811" cy="100811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–это выплачиваемые из бюджета денежные средства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88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51747"/>
            <a:ext cx="7128792" cy="10112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ЗАЩИЩЕННЫЕ СТАТЬИ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76" name="Picture 20" descr="http://open-budget.ru/images/bdg/bdg_2014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1" y="929185"/>
            <a:ext cx="8064896" cy="54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6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7664" y="260648"/>
            <a:ext cx="7128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И ТИПЫ РАСХОДНЫХ ОБЯЗАТЕЛЬСТВ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126876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Расходное обязательство- это обязанность выплатить денежные средства из соответствующего бюджета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06890"/>
              </p:ext>
            </p:extLst>
          </p:nvPr>
        </p:nvGraphicFramePr>
        <p:xfrm>
          <a:off x="827584" y="2132856"/>
          <a:ext cx="7776864" cy="4150461"/>
        </p:xfrm>
        <a:graphic>
          <a:graphicData uri="http://schemas.openxmlformats.org/drawingml/2006/table">
            <a:tbl>
              <a:tblPr firstRow="1" firstCol="1" bandRow="1"/>
              <a:tblGrid>
                <a:gridCol w="34549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18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2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Расходные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обязательства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37" marR="61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Основания для возникновения оплаты</a:t>
                      </a:r>
                    </a:p>
                  </a:txBody>
                  <a:tcPr marL="61937" marR="61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97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Публичные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том числе: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Гражданско- правовые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Межгосударственные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37" marR="61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Законы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определяющие объем и правила определения объема обязательств перед гражданами, организациями, органами власти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том числе законы, устанавливающие права граждан на получение социальных выплат (пенсий, пособий, компенсаций)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Государственный (муниципальный) контракт, трудовое соглашение и т. д.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Межгосударственный договор (соглашение)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37" marR="61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4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s.myshared.ru/801694/slide_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2"/>
          <a:stretch/>
        </p:blipFill>
        <p:spPr bwMode="auto">
          <a:xfrm>
            <a:off x="0" y="929185"/>
            <a:ext cx="9144000" cy="59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28750" y="0"/>
            <a:ext cx="7596336" cy="101122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по основным функциям государства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ages.myshared.ru/801694/slide_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2"/>
          <a:stretch/>
        </p:blipFill>
        <p:spPr bwMode="auto">
          <a:xfrm>
            <a:off x="0" y="929185"/>
            <a:ext cx="9144000" cy="59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28750" y="-1"/>
            <a:ext cx="7715250" cy="9291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структура расходов бюджета и бюджетная классификация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9" y="929184"/>
            <a:ext cx="9135275" cy="592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12889" y="116632"/>
            <a:ext cx="7972452" cy="520836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3"/>
          <p:cNvSpPr>
            <a:spLocks noChangeArrowheads="1"/>
          </p:cNvSpPr>
          <p:nvPr/>
        </p:nvSpPr>
        <p:spPr bwMode="auto">
          <a:xfrm>
            <a:off x="1875906" y="1384168"/>
            <a:ext cx="4981575" cy="443786"/>
          </a:xfrm>
          <a:prstGeom prst="roundRect">
            <a:avLst>
              <a:gd name="adj" fmla="val 16667"/>
            </a:avLst>
          </a:prstGeom>
          <a:solidFill>
            <a:srgbClr val="A8E7FE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Стратегия долгосрочного развития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Рамонского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Воронежской области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4"/>
          <p:cNvSpPr>
            <a:spLocks noChangeArrowheads="1"/>
          </p:cNvSpPr>
          <p:nvPr/>
        </p:nvSpPr>
        <p:spPr bwMode="auto">
          <a:xfrm>
            <a:off x="389175" y="2317290"/>
            <a:ext cx="3668007" cy="893279"/>
          </a:xfrm>
          <a:prstGeom prst="flowChartAlternateProcess">
            <a:avLst/>
          </a:prstGeom>
          <a:solidFill>
            <a:srgbClr val="CC99FF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Рамонского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Воронежской области «Развитие образования»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Блок-схема: альтернативный процесс 5"/>
          <p:cNvSpPr>
            <a:spLocks noChangeArrowheads="1"/>
          </p:cNvSpPr>
          <p:nvPr/>
        </p:nvSpPr>
        <p:spPr bwMode="auto">
          <a:xfrm>
            <a:off x="4611712" y="2196073"/>
            <a:ext cx="4373871" cy="952312"/>
          </a:xfrm>
          <a:prstGeom prst="flowChartAlternateProcess">
            <a:avLst/>
          </a:prstGeom>
          <a:solidFill>
            <a:srgbClr val="CC99FF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 Отдел по образованию, спорту и молодежной политики администрации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Рамонского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Воронежской области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Блок-схема: альтернативный процесс 6"/>
          <p:cNvSpPr>
            <a:spLocks noChangeArrowheads="1"/>
          </p:cNvSpPr>
          <p:nvPr/>
        </p:nvSpPr>
        <p:spPr bwMode="auto">
          <a:xfrm>
            <a:off x="190230" y="3600933"/>
            <a:ext cx="8352929" cy="390525"/>
          </a:xfrm>
          <a:prstGeom prst="flowChartAlternateProcess">
            <a:avLst/>
          </a:prstGeom>
          <a:solidFill>
            <a:srgbClr val="8064A2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Цель: Обеспечение высокого качества образования в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Рамонском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муниципальном районе Воронежской области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Блок-схема: альтернативный процесс 7"/>
          <p:cNvSpPr>
            <a:spLocks noChangeArrowheads="1"/>
          </p:cNvSpPr>
          <p:nvPr/>
        </p:nvSpPr>
        <p:spPr bwMode="auto">
          <a:xfrm>
            <a:off x="190230" y="4084818"/>
            <a:ext cx="4200525" cy="342900"/>
          </a:xfrm>
          <a:prstGeom prst="flowChartAlternateProcess">
            <a:avLst/>
          </a:prstGeom>
          <a:solidFill>
            <a:srgbClr val="CC99FF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Основные ожидаемые результаты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Блок-схема: альтернативный процесс 9"/>
          <p:cNvSpPr>
            <a:spLocks noChangeArrowheads="1"/>
          </p:cNvSpPr>
          <p:nvPr/>
        </p:nvSpPr>
        <p:spPr bwMode="auto">
          <a:xfrm>
            <a:off x="201630" y="4455649"/>
            <a:ext cx="4200525" cy="2247900"/>
          </a:xfrm>
          <a:prstGeom prst="flowChartAlternateProcess">
            <a:avLst/>
          </a:prstGeom>
          <a:solidFill>
            <a:srgbClr val="8064A2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Блок-схема: альтернативный процесс 11"/>
          <p:cNvSpPr>
            <a:spLocks noChangeArrowheads="1"/>
          </p:cNvSpPr>
          <p:nvPr/>
        </p:nvSpPr>
        <p:spPr bwMode="auto">
          <a:xfrm>
            <a:off x="4768030" y="4078254"/>
            <a:ext cx="3988249" cy="333375"/>
          </a:xfrm>
          <a:prstGeom prst="flowChartAlternateProcess">
            <a:avLst/>
          </a:prstGeom>
          <a:solidFill>
            <a:srgbClr val="CC99FF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Основные индикаторы: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Блок-схема: альтернативный процесс 12"/>
          <p:cNvSpPr>
            <a:spLocks noChangeArrowheads="1"/>
          </p:cNvSpPr>
          <p:nvPr/>
        </p:nvSpPr>
        <p:spPr bwMode="auto">
          <a:xfrm>
            <a:off x="4611706" y="4476667"/>
            <a:ext cx="4467225" cy="2209800"/>
          </a:xfrm>
          <a:prstGeom prst="flowChartAlternateProcess">
            <a:avLst/>
          </a:prstGeom>
          <a:solidFill>
            <a:srgbClr val="8064A2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Блок-схема: альтернативный процесс 13"/>
          <p:cNvSpPr>
            <a:spLocks noChangeArrowheads="1"/>
          </p:cNvSpPr>
          <p:nvPr/>
        </p:nvSpPr>
        <p:spPr bwMode="auto">
          <a:xfrm>
            <a:off x="389175" y="5311048"/>
            <a:ext cx="3662027" cy="714375"/>
          </a:xfrm>
          <a:prstGeom prst="flowChartAlternateProcess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Обеспечение потребности экономики района в кадрах высокой квалификации по приоритетным направлениям модернизации и технологического развития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Блок-схема: альтернативный процесс 14"/>
          <p:cNvSpPr>
            <a:spLocks noChangeArrowheads="1"/>
          </p:cNvSpPr>
          <p:nvPr/>
        </p:nvSpPr>
        <p:spPr bwMode="auto">
          <a:xfrm>
            <a:off x="411181" y="6064321"/>
            <a:ext cx="3640022" cy="504825"/>
          </a:xfrm>
          <a:prstGeom prst="flowChartAlternateProcess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Повышение удовлетворенности населения качеством образовательных услуг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Блок-схема: альтернативный процесс 15"/>
          <p:cNvSpPr>
            <a:spLocks noChangeArrowheads="1"/>
          </p:cNvSpPr>
          <p:nvPr/>
        </p:nvSpPr>
        <p:spPr bwMode="auto">
          <a:xfrm>
            <a:off x="4898044" y="4995126"/>
            <a:ext cx="4117591" cy="552450"/>
          </a:xfrm>
          <a:prstGeom prst="flowChartAlternateProcess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Удельный вес детей в возрасте 5-18 лет, охваченных образованием в общей численности детей в возрасте  5-18 лет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Блок-схема: альтернативный процесс 16"/>
          <p:cNvSpPr>
            <a:spLocks noChangeArrowheads="1"/>
          </p:cNvSpPr>
          <p:nvPr/>
        </p:nvSpPr>
        <p:spPr bwMode="auto">
          <a:xfrm>
            <a:off x="4850513" y="5597596"/>
            <a:ext cx="4121596" cy="971550"/>
          </a:xfrm>
          <a:prstGeom prst="flowChartAlternateProcess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Отношение среднего балла ЕГЭ (в расчете на 1 предмет) в 10% школ с лучшими результатами ЕГЭ к среднему баллу ЕГЭ (в расчете на 1 предмет) в 10% школ с худшими результатами ЕГЭ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Блок-схема: альтернативный процесс 17"/>
          <p:cNvSpPr>
            <a:spLocks noChangeArrowheads="1"/>
          </p:cNvSpPr>
          <p:nvPr/>
        </p:nvSpPr>
        <p:spPr bwMode="auto">
          <a:xfrm>
            <a:off x="4932324" y="4578734"/>
            <a:ext cx="4027161" cy="314325"/>
          </a:xfrm>
          <a:prstGeom prst="flowChartAlternateProcess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Доступность дошкольного образования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Блок-схема: альтернативный процесс 2"/>
          <p:cNvSpPr>
            <a:spLocks noChangeArrowheads="1"/>
          </p:cNvSpPr>
          <p:nvPr/>
        </p:nvSpPr>
        <p:spPr bwMode="auto">
          <a:xfrm>
            <a:off x="343862" y="4578734"/>
            <a:ext cx="3707340" cy="723900"/>
          </a:xfrm>
          <a:prstGeom prst="flowChartAlternateProcess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Обеспечение доступности качественного образования, создание условий для успешной социализации и эффективной самореализации молодежи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45720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Rectangle 47"/>
          <p:cNvSpPr>
            <a:spLocks noChangeArrowheads="1"/>
          </p:cNvSpPr>
          <p:nvPr/>
        </p:nvSpPr>
        <p:spPr bwMode="auto">
          <a:xfrm>
            <a:off x="0" y="112572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V="1">
            <a:off x="1979712" y="2028684"/>
            <a:ext cx="4464496" cy="37247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979712" y="2072306"/>
            <a:ext cx="0" cy="223049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4281761" y="1848966"/>
            <a:ext cx="1" cy="165274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097173" y="3429879"/>
            <a:ext cx="4464496" cy="0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561669" y="3176801"/>
            <a:ext cx="0" cy="224662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068778" y="3223429"/>
            <a:ext cx="8965" cy="198580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331454" y="3429879"/>
            <a:ext cx="0" cy="225516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Заголовок 1"/>
          <p:cNvSpPr txBox="1">
            <a:spLocks/>
          </p:cNvSpPr>
          <p:nvPr/>
        </p:nvSpPr>
        <p:spPr>
          <a:xfrm>
            <a:off x="216580" y="1686128"/>
            <a:ext cx="1768103" cy="6101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i="1" u="sng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endParaRPr lang="ru-RU" sz="1800" i="1" u="sng" cap="none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6444208" y="2028684"/>
            <a:ext cx="0" cy="167389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оле 19"/>
          <p:cNvSpPr txBox="1">
            <a:spLocks noChangeArrowheads="1"/>
          </p:cNvSpPr>
          <p:nvPr/>
        </p:nvSpPr>
        <p:spPr bwMode="auto">
          <a:xfrm>
            <a:off x="1547664" y="545337"/>
            <a:ext cx="6624736" cy="7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– это документ определяющий: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ели и задачи муниципальной политики в определенной сфере;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достижения; примерные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используемых финансовых ресурсов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7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9832" y="980728"/>
            <a:ext cx="5688632" cy="461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Целями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муниципальной программы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Рамонского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Воронежской области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«Развитие образования 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Рамонского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Воронежской области»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являются: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  формирование открытой, саморазвивающейся, информационно и технически оснащенной образовательной системы, способной в полной мере удовлетворять образовательные запросы личности и социума, обеспечивать доступность качественного образования;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  развитие муниципальной системы воспитания и дополнительного образования детей и молодежи;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  создание условий для успешной социализации и эффективной самореализации молодежи;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обеспечение эффективного оздоровления, отдыха и занятости, развития творческого, интеллектуального потенциала и личности развития детей и молодежи;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для успешной социализации и эффективной самореализации детей-сирот и детей, оставшихся без попечения родителей, а также лиц из их числа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54156" y="-23315"/>
            <a:ext cx="7582340" cy="122006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 ОБРАЗОВАНИЯ РАМОНСКОГО МУНИЦИПАЛЬНОГО РАЙОНА ВОРОНЕЖСКОЙ ОБЛАСТИ»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4407" y="566124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  расходы на программу в 2022 году составили 1 035 430,0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M:\ЕФРЕМОВА\к бюджету на 2021-2023\Бюджет для граждан\Картинки 2020\unnam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9083"/>
            <a:ext cx="2987824" cy="322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54156" y="116632"/>
            <a:ext cx="7366316" cy="108012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В РАМОНСКОМ МУНИЦИПАЛЬНОМ РАЙОНЕ ВОРОНЕЖСКОЙ ОБЛАСТИ»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508424"/>
            <a:ext cx="360039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муниципальной программы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«Развитие культуры и туризма в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Рамонском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муниципальном районе Воронежской области»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является реализация стратегической роли культуры как духовно-нравственного основания развития личности и общества, а также развития личности и общества, а также развития туризма для приобщения граждан к отечественному культурному и природному наследию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utoShape 6" descr="data:image/jpeg;base64,/9j/4AAQSkZJRgABAQAAAQABAAD/2wCEAAkGBxQTEhUUExQVFhUXGR4bGBYYGB0aHxkhHR8aHh0dHB8cISkgHBsmHR0eIjIiJyorLi4vGx8zODMvNygtLisBCgoKDg0OGxAQGy8mICQsLy8wLSw0LCwsLi0uNCw3NSwsLy0sLCwsLC8sLCwtNCwsLCwvLDIsLCwsLDQsLCwsLP/AABEIALkBEAMBIgACEQEDEQH/xAAcAAACAwADAQAAAAAAAAAAAAAABgQFBwECAwj/xABDEAACAQIEBAQEAwYFAQcFAAABAhEAAwQSITEFBiJBE1FhcQcygZFCobEUI1JiwdFygrLh8DMVJHOSosLxJTQ1RMP/xAAaAQACAwEBAAAAAAAAAAAAAAAABAIDBQEG/8QAMREAAgECBAMGBQUBAQAAAAAAAQIAAxEEEiExIkFRE2GBkcHwBXGhsdEUMkLh8SMk/9oADAMBAAIRAxEAPwDcaKKKIQoooohCiurOBuajPxG2PxA+g1/SiSCsdhJdFVF7mG0phg49cjR+ld7PH7DNlFxZ/wAQ/vNV9ql7Xln6ara+Uy0orpbug7GY3Hl7jtXerAbym1oUUUUQhRRRRCFFFFEIUUUUQhRRRRCFFFFEIUUUUQhRRRRCFFFFEIUUUUQhRRRRCFFFFEIUUUUQnV2AEkwB3qh4vzCLaZgCZMIo0L+voux+tReZ+IZrow4YKoXPdMwco7D17x6GkfH80r4idKBEPSP4RuSSP6aeVLVa1tBNPC4QFe0caDXw5ef2jnb/AGi6me8VtpvlA2+nffuaqeLcesWl+bL6lt/oKqsRx+9ctsUBSy/y3bmkzuUX5mHeY+orx5c4bhDeVg64i738cfc2wCVBG+oJ9RWZVzP+4m3vyl4qi+3yA0H9zovHWczmW0hEh7umYedtd399vWotzitm5cfIxaFEEmc0ZpI7D2HlUz4kYc5g6w8qf3UKToB2P4SIHmDoPm0WeZeFvaQ4lN7bi26qpAVQNDqBOu8bAjyqhEF+HS/3+/pL1qbMTGjA81ugUKZVdgdx7NvH5VoHL/MiX1BJgzGsaHyP9DWC4a/rMyraj0namHhfF2sn+RtG+xAbTWRJ0pyjVZDa8lUwy11Itxcj1m8UVV8v4/xbepll0J8/I/UVaVqqwYXE86wsbQoooqU5CiiiiEKKKKIQoooohCiiiiEKKKKIQriuaK5CFFFFdhCiiiiEKKKKIQoooohCiiiiEQuI4pL2JvW1IkW4dtQEMkN26mCkkToeryrOThmd8qA3UQhsq6G4TGgBjTKASPem/EQuLxayF8RXg69wfsIYsZ2y1E5OwDkYhSFnpBW4DBGo7bjSCNjp5Vk1ibXnpadPs8MbHThPn/chcw4O/iMrYhULLbBSyrlYZgCZ1KGNgNB796PlDgd63ew5YAMC5uHqGgIiQ3voRAj2q+4hwfK6opnIoXbeDMQNAu8DtpFe+DsXXW5b8QFhAI0lZAOn6/XelxijkK6Sl8Aq2qAy3xuCS7iA2Y5lXsSCsnsR7fpVVzZzFZQjDs+65WVusMCIhsxzGfQj9K7eAbZV0Vs+aGkMRPcgfw9RO428qWOa+BjEPms+Gc1wPcJ3OWRlGwiN9ZO9V0UXPZzYSFYsVBQXtFuy3g3TbYgpPQd+ltv/ACnf60xEA2+ox1DUCYn/AHqHgeXDilv2xINuWtOwIgj8JnWCND7A9qh8LxLunhFWNwHbfamHQM113G/5jODq8QVptPImJBuMmY6IsLA1A0DSPb8/Snes45DQpfCkA5bSBmHnqsb66zttHrWj1pYY8Mw8WLVTCiiimItCio9/HW0MM6g+U6/beo7cZsgTm084MfeKiXUc5MU3OwMsKKj4fG23+V1J8gdftvUiugg7SJBG8KKKK7OQoooohCiiiiEKKKKIQoooohCiiiiEKKKKIQoooohCuDXNcMdKITJOOKP20qxktc1PSACQQvzSIBOpNej4/wDZeIG4f+hfVRm8tBB+h/Iml/jmIZrjsT1Zzr9dKs0xLYzCXflN4ZulTvAty2X8LMS5kbktpWWwutp7AUsqJm2K5T3d/hHd8GpbNSvzxgmFtXtKMyE67E+hIg5Tr33ymqjlPnY2ow+JBKjRX3Kx2YdwPPcU44vJftgo4ZTsymazSrUje0UelUoVQH268jFXlkYu8Ha67IhGmgJ/ymNvXX38ueI8IgkjUk6E6xt9dxTfh0yoB5CvO9bWJMfWq3clrjSC4izGw0lHg7Ny2hgqFytmYzK6HKRvMHeaz6ypN9PCJkvIYCDE6nzAiabeZeZFytaw4Nx9mdZhAfbc/l5+VVHDrDYfDNcuK0sCQkgMVWJmdQpJAMaidKaw6MOIy+mpUGo252EYvhjj2ONvL8yPBDSDGWAIIAkagekGtfrAPhViyeIWyWJa4zhgBvAzSY9STW/1r4YWBmH8RTLUF+nqROruACTsKSOPc1EkrbcKvdhqT6D+9efxX441m0lm2Ya6eozqFG8e5gTWc4PFeDdtkwToSsf82EUvi8TlORZfg8GMnatz2jJjbJcBrpbITA8QsSSZIECAAYOvpXiuDtpoRAO2ViP612xuNbEpat3Bk8c5gdJykMLW/wCI5Z086p+IYTEYO0l2fGsPoe7qToBBPWp7Ea/rWbUZnPCdR9Y7Tqso4joZcW79y0ZDNdtgGbZPUP8ACdwfUR7GrjlvnhgOs+Ii/MDo6jz8mHr+lJNvi6lFuhoViV32ZYkRvpI0NQBxBbeJDz0tIMba6EHyB3q7C1aobK+8sqUqdVTcXPv3efRODxaXUDoQynY171k3wt48y3jhnmG0gnZh/f8AtWs1tU3zCeexFHsny8uUKKKKnKIUUUUQhRRRRCFFFFEIUUUUQhRRRRCFFFFEIV54kwjH0P6V6VB45iPDw91/4UZvsJrh2nV3F5j37lSzYl/DRyYYqT3HlqPeqnAc2WreIWxYW49lmE3A2Rs5IHiKCCDC5hlYQcxkaCpvFr7cQJQ2QjeGWsoGyhIIClpHVmOfy2U7a1A5f4TZuWMOz2zbxFm7dDG3bLNdCG2ozKszld4Ldgj61X2KU0N9Wt/ker/Eald8oNl6TQeIcvrcCkqua5b6joGhlMkQPMjuO9I1zli/h36MSLakxMlSZ0AiYJ7VoN26FbCX8mZShtMYkiQNS09FsFdfpUW5fZjcw964qXS5yOUXJcT52UT88L0sdN6yw0eo4mrTFgdOfn47RHxi8RViLdy46HVWDDb1mvVODX79vLexD+IDJWSwAOUAMAdDO0xM96c1xL2gPG8F2ZYW1YBL3Xyg9MkCAAdO4jXse11HGSwDluXTnuMkhbSgjMqmAQZ0GuYFidYqN1HKX/q3sLADvETm4Tb4fba9cugAblg0sxDZAoXUay3cHLB9KTm7izXrdsqmWzcAdWPUW+YgEkdJXMRA+tTvirjUZiHzlcyooWJkSe+m/wB6obvHfDwLGzCsXVcuUZdFYu4UggTInyIpulSNSmH74k2PZK2Z9dPlJfwyPh8TsBtg3tGYQCfvFfS9fMXL2Otm7aNxnt4lSAVyki6UJgyNAenWfpX01ZuhlDDYgEfWmKNwxUyjHVBVCuu23y7vrMY+LF4HiKhtltoPzJP60h4fGi7dLMypbB1ZtjJ23G4Ee00z/F458fcExCge5CjT7EVEucs23AyK6WlVcp7kqASYPYnTWTPakamQVCzGaTmp2NNUH8RHPjNlcRh1uKwylUJhQQMvdBuCBoB6Co3PuLf9lV7ADFdiNWiPw/bt6VG4Tma0uHtiFSNTtE7QO39varnEYLKjnxPDL5QqjYEGFAnz0pJCA19wDKnptojaGZxwTNcdBjLCsrxDXLbIwOkiSJBB9dRr6VXcY4WLN5lRHVWJKh9WEGCZk9J7GnTE8JuPKEZtiQ2x1BIPvET60tcyWz+1CBDAKoXOXjaBP201337BilWzvcad0aoYY06igG+l7y75Ouzj7eU6goCfUAA/mIrfq+d/htb/APqdtRtmP5Ga+iK0sOb3mf8AF0COgHSFFJPH+egjm1hsrMvzOx6V9hu1K+O5qxkhs5CH8UlAYiYA9x96KmJVe+KJgnYAtpfzmvUVjuM5txdgqM5AIzDNuZJ1g6xod6YOW/iOrwuICqZADLOs949P+eVcTFI3dB8E4F11mhUV1tuGAIIIOoI712pqJwoooohCiiiiEKKKKIQoooohCqTnLFrbwrlhIJA7bn5ZncZo0q7qi50wviYZkyhiT0g7EhWIn3iPSRXCQNTCZ2Ww+aw1pYd12USXFsDsN2hvr9KU24jdvPcw9y7dwjv12VVLoIJuuWzra6i4UEgHpBLEwTNaLy/w0tgsNkRSqWhczMSCGZJGWBuXMmdOmqizirOJXE3nwz+LatlW6D4zZSCyMJgnT5falx/zLEamWrhrKWB1tcjunpwDma3d8bD4q3kV3aVaCcpMg6EgyCJjY/SrfEWrqWyHtrirOQjNoXClWLEgABmYwoVfOkTFYjC4uwngi7hjbxABZgFbpE3NBMKFMakdTKDvVXiedsRhiTbtstlmIlbqXBoTlBK5gGy9iZ38qTbDVDsPDp5xiliBbi/r56agzTcKXHXh8GLRbwSWuHKQpBUiN8yLpB86i8T4pawNty9wXL7/APUu6DNEhZA0BAMQN/Ks/b4gYi8uct4aExLMZcjUhVtrLQIk6ATUHiHH7d7D4gaFmsoAV+XPbckkSAwYrB1H4WgmK4uEqsdRYSx8SgHXz+pOsk8Ww1wh76FLhIBNm7bzDpkhlMznEsfWSKjct8Cvxbv37OayVY6sJzNIVioM5YIG3lTt8N+BLcwKX8RLO6mDsQoJC7bkxMnzFRMbi8Rhgtu+logKoYTM2y/SQBCyIggRG4kVcrOqmlpppKadI1SSx1PvWJfHeEm3jbjqCYy3LYHUZRVJAE7Z5X/LFfSHKmKNzDIxj0jy3H5GKwLil02MayIo8N0FxHYNGUKGZCdRlBGpAJy6bkGtq+Gzg4Ncs5ZGUkzmGRIaYEg71bSLZhm6TmX/AJN3ETJufR4mNx/fKwIHoAqsR+VXnJiJfs5iwZwFRhEEBZiZJzTJ1/saSOPcTY4y9dQ6tccj1BY9juIq3wmFv9N3DkC8qDxbYIBEzBK7QR2PlSVZO0E9PUpKqqpIB0se+2x/MfsPy+uU6kPrlcEgifYjTb7VE5e4PdtXnN66bmkLPbb7nSJ09qqjzlirKKbtlHDD5kJgEEggkSJ0ofmbGXUL2bCqfu0fxQY03ExSq0qijLKewrNcsRY6XuP9ltzRxhMNbLGC50VfM/2FZk+JdU8UgF7jNDka9tR9SauMRgL7Tcur4l6QWttr0axptv5eVUHFL924wLoVA0VYICjyE0xRphBGaFNFGUEHqfQd33jF8KP/AMlZ9m/0mtZ+JPHThcJ0nrukqv0Usf0j61j/AMLrkcTw3qWH/oanX43uc2HXyS4w981oT75ZpymbU2iWOpirj6ana32vM74dg8R4gvXgqWlcgs7fORv8u4+o2itEweNsXLYu2wruikqGMqO2ZANBBAkb+vnAxNi1cw6QgK3EVSRIOWNRptpXPCrKYWwwtW3csIJKsSFCqqjQGRC6+w8xWe9YMlufSLVKVQvnbaVHPfDQbdu8GZiXKO8/xHoJ8hIjTz+lKmCclGHddD6jsde9OHOfFAcOiiyzq85soPTtDaeuo9qzy3ea2xJ1Vh0sNnG2nr6VOgrtSkg4Wpabz8J+OG7bNlmzFVzKfqQR/pP1NaDWP/B1IvCCCSjkx2HQBPrIP2rYK1MObrMzH0wlY2hRRRV8ShRRRRCFFFFEIUUUUQhVPzPYZ7ahGCtnlSdswVoB9Dt9auKpuax+4LfwmfYQZI/miY9YqFQ2UwiNxfGM1vwrClGtXPDhOhSknoOwmPuPzhXVxD52S2FzdVxh3CgaaEmAANhJj6VT4nity9fyXbnhtnL2xcBXPbcjIywus7dUaZfIgXmPwt6y9y4Hm0ozymrnKQGhJzDqkz8o3JpcqRvN6lXTswy2/Hvf7RA49w6/jbpNouwcg5mtlUAyj5S0GWaTAEwRJEECi5jxlubqr4guXAitbOXJZCQcqwerUaaLAJnWac8Tzvft2Xu2xg3eSCVNwXLQaQOh8s7gZ1EegpUtcGGPHj2zatZWRcSpcky7hTdVSNF6g0ZvP6s0MxF3tbu9ZgXzG8OW3R7VpHth7lm54lnJdQEyQSroZJWRPTrE7b1aHk1XRBYZ11Iu+JlkjMATbVddRJAJ10ECag4XgK4a+rMpuZMzeF4yJeJUsyOtsHMvSFlDLfMY0ir7AYe/fsBb+IgsAVyJLLrI1nsY31qnEsUIZW0k1YA8Qjzy3xDDYfCiz4hUICAHaT7TEjX0pIxT3ruILXVu3bcsLbbq2U6ZoJKL3kgA/WouGxrLiXs3ksm+q5lfX94dDOVmyq8dWWN5+vTG8Vezma+xVbnyNIcsSQSYBJygDU+oqoIQfn6zbpPRVM6NpfY+9p341g3OXxXByzchTI30UkdukEj0WtJ+G+PycId9FJBKmdi5KoPOB0jXyrJ+IhiqXkJYrBA/jLEHqgxEAQJPnvpTbwXiQ/7IvqsDIcMNDAk3XkjvEiuAm2nf4aGJiotSqx5Ej7iJvF+YBg7z2bSJdygRcYahiJJ9RtpVn8I+Js2MuPcaXciWI11DL27AkbedUHEba3MUwZAviHKGOwOVVLAfi1J0kaqNRrN/y/yc9m4j28UmdboW6uWItv8AK/zag/SDOsrrcwTsSg3IB8v7lFSuXrlnN9T9Zp3D8OctywAi3kuT1BZuKxlTlX5QwlZ36Zrre4cqMb19bNpU6iyjMzlQDBY6hQQ2g3Ee1U+D5qw2IyLiFcXYOW4JVzmUrKjRtQTBAOu1euM5gwVhSzZnYHMPFJ6GAy6ZjI07AedZTXBsd+keFTQkc+n5v/k68Zx3hYa9iX6XuwEU65bY+XuQT8zT/NB2FY43NF57qvdbOinqQAKCNjsBJjaadOYuM3MZh2u+A14NeCIp8RUAjMW6CpIkRJIGhJpUx1jDfs5gAZgGtdJZlM3A9stpmXOmjHZSe5108JTyoSw1P0iNerdwVO3T3yjTypcsri8Pfw7s6i6JBEZZ3BnvBP2py+MF1f27CKx0yGfTM0SfTSsw5eRLQv5LkqChUz5zuRs2m3bSm74ycYtpj5OW4baJaNvNB2Lk6ajRxB86j2Z4kXumnTxas1OrVOysD78ZZci3ybb2Lg67LHQ+Rn+s/lVk+PuWbi2PCuXFYytwa7kkhjssTPtWXtzBfwt8E23tjLrba5mJEkTm2BBUxp5jUGm2x8RsI4VnZkYDUFW/9oYR9aVq4GopzKMwMgcfSqOSdB39fCWeMwLNcLFQCxjpM6bAn1jf/hqBzUqpaS0uXxHYxtsQQxPlM7/2qsx/xKsqD4QLn2IH3YafY1FTEeLbGJRWuXHBBbNIttGum8gHSfSqUwVVeNxYRijjKTuFJ2+/zMefg4gGIuqpDeHaALDUElpMHuNYn0rUOJ8St2Ez3Ggdh3PoKyf4GCL+IU7+GD/6oq25xL4jGXEL5LVgKGbylQxyzpmJMT6U4apo0SRve0XxlIVcWQToACffzMtMfzq8jw10nUKMxCwTO2p7xGwNeSc13fmVwQdRmhgftBrrwC7ba3b8HJlRjtqYOnU0nM2muvf2pe5yuYazeVm8ZWfQraU5TMdZAWGYe470gz12YBXOb3ylaGiouVFo/wDAubbd9/Cf93d7CdG/wn+lMdfPfFDctNbbNIzDw3iCRruPwkQPv9t54TiDcs2nO7IpPuRrWnhK7VFs+8qxuGRAtSnsfvJdFFFOTOhRRRRCFUfOJjDMZj/cED8yKvKqObLIfCXVOgKxPlJAmosLi0Iq8MxNrFLdRBb8VBkVmTMVKxqQdYBY9M7eU1X8R4eMPjLd63cdiri1eV2mBklWHkuUQR6g+ZNPwu0MCblxy1xWcZGRioUKAF1jeJHkQFqU9+3iLjlndfGUMVJ7TlEkRvl7diPOlTYHh2mtgqJK5ybC3v6SLi8fw5fDf9kQvduZFe4ei2SJzREnQ/KNdhO1dLnw6tYa29/AXmuMIW4rkSArqzZSoBVwVGh1EedSeLcMt4qxcw1vDK1y0jlCNHRxGzT+JgAZMH6VN4UL3hC5irb2b7DKTKl23EXMoAuSuozLIj5j35+xbobdR1ilWh/1IQacpmXA8PevWUuJaRbis5R84RZaetrYXqdRoNdokRvfcoPiDcS0+HbwVMXL/Y5FJbYbGI0I318qseGcIfC27ltFN/wmIAtsviOBG6sREbQJmNJqNy9xy5eyXcPbJKyGRGzFepiJXeCpHVsddooqM1Qm4GXl7vI0MMWqZX056xv505XXGWBatLbF1GVhcYQFA1I0BmRpG2vpSjxThy4hEwt0pbLlbihBmUZBlcKekgtprH4u5mrXinNV0LkRHUyVO4KiJ2iWA1Ej0GsVSWr9u3+8zzdVWCGJVZ7nXUSBp3iq1zAW8ppDCWRiefL8ypbhtslrakrk6haLsFGU/MonUHMNNRIqRwAMMFxFRofGwkeWr3G0nt3qBxvGvdWxfvIiMJhLYmX0CnU7gZnyzp0g71ecKZRw3iF4AADEYZNNhkKiPpnj6VfTRlU5tT6zIQ5TFfhWRhcS8p63fw3IOhk/K3YZpkd9aYrnKVxjZv3MSlsG0qt0FisHMo0MOM+p2jKN5paw7tib9pFbw08QqxTQgXWnUlQuYmAN9Y9SdexHCLKYbOADkGguQZGkrqILEjc96HBpvm6yzD00d7N1ETeXOB4nD4gs5tN4aMbLBiRfc5CG1JylgoU/KZafWuPiP+zviRcUAX3w6dOxDMzAZv5gProPSrPEZXCCYUE6A6xsBr/zSq3D4O1buM4WTcYlswzT6SRJWI0PrUC2ZixjtT4cdFU/O8ipy9fu4FcPZuLGeW6iAQAQVETMk7HTSl+3gb65ruItMqL0gQDGuoAnux3NadgMdZwwuELCwvhKo0+TVdB09QI9NKWeL33awTf6yLXiXSugBBIVRG8kgme8baUU2OUr/usobCZV1B235RKTGdbgqVUrLAejnaPRtT6VbYPja/tRx9wAvdxPVm28O4HBGu0LsfSO5qvxLWxafKhHiQIOjROvtP8ASe9S+DcPtYuwc2clSiplIHURoNdCSNJO2/Y1YCeYt1i6qzhVE9bPDruPDhFt3LnUCFCC4HGUKSdGIZs2rdAVdI0FVXEeXFsBTccK6D99adlzhxMoLfzxoIaCpDZp7U6cB4MuEvi9bzggoMrNBTry31bzGUhgT3U+ldObOI4fFYjFXLCrevkpYRiJAVV67yjuc0qD6A+9pxFibDSRq0WpaOIhpwE/s1u94d1y7urBBpayBT19J1IYnUgQvvHpZwTW7L3bN10dSodQ2XMrgFX7GTnELr8rmdKc+NcIxNzB2rNoMWT5yrQzIB8n83mAdJHrS3fsXrtxsRct+FYJDINAqyFVNN5yACYqCV86ZvpOZGtexjd8DeM5cZbsupzXLbw8g5hJYT3nf8qav2+1exfEbFwBv3pOU/iVVCkD2K/nSN8McQtzjdghcoRX1J3C22Ex2/8AjaoC3nv4l7luc9y67rGh6izaesdqXxAzJ01v4zY+F4f9QzhjoF9f6ml8IxlqzayLbKIDMLJ9ZPpp/Sq7inFhfTJYlgsFnmY8hOsneqjB83PZRjdsgoo6n+WfTXQsdo0rwwHM4xqXLeFC4e7M5Ceq4vmp7GZ018+9Z4w1VgWIv3xl+xoVwmg8dPHpInH8aS9q0TPh6t7k7fQfrW/cvf8A21n/AMNf0r5ovYS4jEXFYEHUkf1719E8Ax4HDrV3eLQgeZ2A+8U7hAEa3QfiWfGKX/np5ebfUy5xGJVPmYCoycXskgZwCdp0ms/4bjnxF7ELdNw5GgfhDAATEagEnQ5ux0qu4ha8DJcDEMWKtJJ0aIgnWAQPufKl6nxCsraAW6c5lJgqZ0LePKbADRSb8P8AjLXfEtOZygMvoCSCPbY/WnKtShWFamHHOJV6JpOUMKi8TtZrVxfNTUqgirTKZjZtqb4tXJ8MKWOujjQAH+Xv7jTaq3iXDrhvkWRcuHKpi0izliFyyyrEKREyCNoIr04nhSuLv29MwMAHZhrod5H0O49j05e4hcw2Ju3L5LKFLnQZgFEZQq6dsojSZ13pdkI4l8pOliKlK4U6GS/hzxe5ev4/xA6tmUi0wIyDM8g6TmHTM/Ya03cRwODNy9cxLnOcsA3GQKEEplCkAnUmdTJpYwPOBuNKOBfVQ15EAIJYAkgjR8ghD5QK68w4k4m2GeLZkZSBqwJ16Sfl9oG9V1Cc21pp4XDCqoLHQ9N5FtnwcQj2ScrIGKsxPhkSCSx1yRBkknca6VV37WGwtsmy7Kb10sM2y6GF6RKrB0mYynWpi4UgfvLrPbJlQoVIIiQTqW8x71a2cHZu2c624NtoDKSWE7t/i3APbqHc1FmCjXaM4hhTXtV/cNr9Io4HiObPlYPdJBCoc5AEySVkSTGgMxM1OXFWnUpfARvDZmE5DAjV2VSyzrG0676VcWeOWUZcQyLaW7h1F9yoE3VLDIUABdoJHTr8v0VsVZtXWuOpy280i2YDXGAkF5JYrGoEHzmakBmOxA6zPqY13QqecXWvK6P/ACAi2plmVd2die7aaxOgE0+cs8HnlPFRvduG7P8A4b2x/wDzP51lGPxzwbQIyzrA1aPM7kA19NcucFycATDsNWwjEg9muKX+4Zvyp0iwiEwLC4VCiw5s31kSGBBIiJ00EifQmfStVt8UDYe2t1RcuELMCAWIEkDtPoayRHtvFxJzNAOxVDp8yldf8Qb1gxTG5UhFw9x7Qdgistxt7jBdBPeSTEfrStUHMA3OXYesKTXIvGLiTradlVEcZpMoJM77CYGw9AKqMFxVS9+2WRhbfoEDVfPWczA6E+mka1Px4RHtYIguBCsznqCL8xZtwoA9u1SeVOCWhbxWIw6q1wXmCrJEWwFbIsbEhiR/lmQKpWopU++cd/XAupUaDcHnK67dN1CykIQ6xHytoZEHTYdhpIqBzJedbFy2VHUQenWdRBJkmBvHpU3EsMRevuC5VIQqNJZS3UgOiSmU5YAzTpVNf4skPZl/EEgEAwQdZJ3kTB9dt4qakg8Iva3pOV8aroQBqZA5e4abuLVNWVRefVg2iWnaTH8TKPvTFyRjLKYBC1lb7WmeUOjDMdx3EELtrse1SPhVgQxxrgaWsHcURrBuAwD/ADZVJPvStw3iQtWmMlQ8Sw0DaDQx30P/ACavqa6SnBZDVAfbv0jXiMQbq2nJIYjrnTaBPrtUPh3LGE8QF84k/MHIy+2uo9/OvHiOMHhEsYIWZ7zGkHzOn3qLyriJtszk3DmiCTA0Eba9/wAqgAwQsDNqqKb1RRZdwbbaTR14pbtlLTXRbyrqVGjGT38j20pL5quubd4Mxa2qpcnQAdeixAk7a/7zIvutwqcsXACAATlHlM+Xv51R8xY4+BcsuwJuFQEETIYHz0+ulVot2lGJoqtMsOh5/OeXKBHj3nRwSMHiWzAxlm0VE+RlvyqNj+Z7BRBhbL2rpAzuW0WI/wCkBtJG5iJgedTOSsN+74mV+W1gLy7kglyokTt8p7Daag8pcvk460MyOqFbjEmBAOx31n6eopmmlMHi5THp1qqjJTJF+k68R4VxHEtbOJ8bI+zXCDlETJWdDG0xNRuYOWTh0t3bDO6ktmOWDbKZTJKkwDMg9oraMLh7fjXP2sqF/ArfK3eSdvpSutq1ZxbXrWloux8OSQVKosbxEhiB/PGwqIxJv3feN/pFK5QCT15fKIHBOY2DG3i3uPZcZcxJZrZBkMs7idx3HtFbRhOKgcvq9p8wzZEaCJy3Y2Ov4TWCcw4Xwr7qIC5iVA7KTKj6AgfSn/D8z2cPwbAWLiNddjdui2Gyg/vbiKXbcL8+g1Mbjep1aAY5kGpHpOYTFGm606x4FYMRvty8do6YDPdTxbLaMwLrIkRJI1B7wPaYpc4irXsStx7nhooyMCYXKCSTr3MwfMAUi4jm/EG4txCiAT+6trltxtBUGW9ySfWpeHxCYrW2Yu97TGSfVCfm9t6zm+G1KPED7M0ExuFxNRlfQHa/raa78MMTbfGYjwSTbRAqE9xmk/SdB6AVp1Y18D3y4i8p0JT9CK2WmsIoVLDrEPiq5cRYdBCiiuG2pqZswr4ncStnGO9hwHQ5WHqBB9xSrwPEC9dJuHrEHRmDECQcsGSV0OUbrIqRzBwR7mMaAVtzq59zm/zlpEe1J+Etu9xESc7MAAJmT7eVWonDoZAmPvFBbtsjKyXWJ6fwOkTJNy3BEbbEmT2ALe1y5ddFfwbhEAZhfVpAkglmUEwI31gr6wgNj7xaS5JQ6EnuP1+tX13mXKqZrFy2zJmXw7sIwJIzBSDl6gTp3E761W9K4AIl1Cu9FsyG0uk4qkIgS5nQvKPcQAtpmzdLbRHkMpkjU1OxPG7+GVmtC1buPAygFyyrr+LpEA7ZPxgiRMoOE41lzBsOHUdQysVZB6MBt9K4xXE/EtM1pDbFsr+JnJzEx1QAokbbntsaiaIvtBqrvuYyNjRcD3WF25iDPVdRYtxGugCqI7CRp8qzS3d426oUQqBGXOB1keWbyqDjuK4lkC3LjlSAQJ0IO3v9ajYfBvdVioLZfL8/rUwgUSEiI2VgYBgzB2MedfVXws5vHEcGC+UXbfRcUaA6aEDyIr5htYGF/eSmYwpI8pmRvHb7Vo3w18W0lw2yYJAj0A/qZquowXWdUXlNYs28Pi8TgrigBbjKs65oJ117lY+kjXvV8S4KyMDbbaMonLrv0Ewe2kwdNJqf8Q7JOKN11IzBcx21Gm/tGtReWeNW0JS9OUtKueqNIyvp1DbWNCNooUm2YThE9MPjMRisVat4lyGdltsxXKSszBgAEk6Se8U14/ijYK6y2h4TEAIdQrQZIckEZtNGYGMx2mRT4i7ZuOEsX0Qn5FUkKSNhMZV020mftUriGDcKWZ7qwJJuOBG25WNtTv6ayMtLopcG1u6dEruFcWv2bt1nUOt0ywdmOupGQiWaAY0ntr3qM94HPdcQsmSW/KJO3ZZP3rztY2wqlheWDuGQlzvp5Nv3Bqlvr495QgJmNNNJMmSCR3kn1jtVpUXJtaE2/wCDllVwN5yIOJZj/lAKr/Wsq4Pdt23s2sSVyi5B3gFdRm03DZQRtBPatJ4Rfa1bRFEKqgAegFZVzfby4u4DJXMXCz/H1MB5a1WgFQ2gwj7icK2Mlbt2wtlSZk5rihZ+UAQpMee3avTDcDQYbD/s0A5B4ziOoOuYXtf4H6SP4T6CFPlTGYezcLs7Qw6A09JBGYE7EkHTTz7148Ve5dvXBhXIR7vhi2jQv7yACIMZLhJntO+4qCUXDdmDoNe6cVipuJb4DCYnwQxKO9zUScpmJCkxExtsKWuYrlplz7u2sg/rVvxjiF+3h9LlhxnCM9p2JVxJB1CkHpOokb0k3tatpU3JzNpryk3rVHAVjNX+FXDy3CeL3jJZ7LIJ75Lbt+ppf5axmIdc9pbZFvpLMQpPfKunqDrFaZyEi4fAJhzEupNz3ca/lp9KyO1jWsM1vIbi2tLhKmMwLL1R2y5VBO+WoMCwJAuRI5mQhl3Ee/8AtoNhw13qPdCfliQRp3FVFzjNoKCVlm2hjB+naoVzDW3wv7U3iKhlVtW4GYhiCSSDudNu1XnL+BwljEX0BUuEEoxkqIbOELa7FGjUgmJOWapzAKTY3HKaR+JcIsNfWLnEUsXMOz5Jd/xdJKkawNMwIjaf1pp4DwewRZGIsi4q4GwNROTxXv3C49QxX7x3pAv/APesatqzDFmW2LoJDN1QG7S0EA6H5a1nm/GnDY82bQY5bFs6D8IGWDrt/vV9io3PX5RXClWq3qEW13+U787cLs4lWtpEXDbyFY/drbiSP4Z1H1rDeI4Dwr1y3mnI5WR6HQ1qGC4qi9JLS0lS34J2nT5QI3qk4ryUioHGIzXHIgkAq7Me0AEAk7yalTrKnCxl2OVQFI1vz7oz/AjGvcxLLcOci2SrHcRpBP4t9zrW61jnwM4aEv4llJZVRVBIymWgmR22OlbHVmlzaI3JAvCuDXNFdnJj/wAQ+S773Dew4LENmyjcEbEA6E1neK41csPIw1uzfkZnKlS0RICttOxjsa+o4qNjOHWboi7at3B5Oob9RXELrpoZywnzCycPcm6zYlCdWsKqkE7kK/8ADO0wa9MdicLjQniN+yPaGS2QhuI1uSVBy6q6yZOxnzrd8X8NeGXN8JbU/wAkp/pIqsufB3hh2S8Pa8/9TVna9QfMevrDLMU8bDYVYsRirjaPcdTbUJ3RFPVJ7sfpUSy2FTMVF6GUg2yEI11jOdY0+aJrc1+DXDf4bx97zVNw/wAKeFr/APrZv8bs36muGr0U+YgF7587txNG6blm26g9CglCo8pElh7+ZqZh+E4vFFRh8M6IvyhQygH+IsdS3rX0xgOUsFZ/6WFsr7IKt0tKNAAPYRVbPUOwA8zJALMD4H8J8Q7C5imJPlJJ+pOprTOB8nrZWIinKKIpZqDseIyee2wifiuU1cnMoIPnrVFjPhHg7mpt5D5oxX8hp+VaZFcxXFw7DYwL35THL/wNsH5b94ehyH/2143PggCADi7zAbAgae07VtMVxFWZag/lI3HSY1Y+Cdhfme4/uY/0gVeYH4b2rQhEA9q0mKIqtqbtuZINblF3BctoqgEVR8Y+GWGxJJuKQT+JTBFP4oqQo2tYzmeYfxH4GXRJw+KQjst1CD/5ln/TXs/w4xXgLafCWGe2qIty1ejMFN0sXDqOol1M7jKYImtqrmmOIixaRnzZivhZxVxBs2lEzAuSJO5O7MfUk13wPwkxCkG8R7L/AHr6QrqUqD9qRoZ0EdJmVnlq6FEE7VnXNnK+ITEPeWzcuW2+cW/m+UqSBB3BI2O/bevpHJXj+xr5VWodDA2M+VsLxogPhmz27TsMqnLNo6DNqoI2BIBXad9ai2uJ2lS2Y8O/bDDxAMwcHNDQSIuDMYPopnSvqrF8FsXRFy1bcfzKG/UVVPyNgZlcNZU+ltR+gqztiP4zmUdZiHw3fxcd+13epragKW1LGMoYnuY7+ZFNvNGKFzG3lLBHv4VPCYkKGa012Uk6BiHBHtWj4blOwhkIB7CKoOdvhmmNClLptOgIWVzKZ7MND9RVYOc8WgOkGGloq8C45ZxJe1blL6mQGhS4EgqDOpG8fzH1pQ4txT/vRt28yGVA8NukXc2pCaqCe4HfXzqZxT4TcRtk5bKXh2Nu4uv0uZSD9668G5A4or9GGe0SCpZmtgAHfWTHuNfKrRQpUyWB8DIAGat8IsJGFe8URDeuE9EwcukiSdC2Y+VPVQeB8PGHw9qyoEW0C6eYGp+pk1OqS7XkoUUUVKEKKKKIQoooohCiiiiEKKKKIQoooohCiiiiEKKKKITiKIrmiuWEJxFEVzRRYQnEUVzRRaE4rmiiiEK4mua4oMIE1xXNFQnYVzXAoFSE5OaKKKlCFFFFE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M:\ЕФРЕМОВА\к бюджету на 2016 год\Бюджет для граждан\131023001_znaniya-vs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28800"/>
            <a:ext cx="368796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4725144"/>
            <a:ext cx="338437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программу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110 123,3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M:\ЕФРЕМОВА\к бюджету на 2017-2019\Бюджет для граждан\загруженное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28800"/>
            <a:ext cx="427240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M:\ЕФРЕМОВА\к бюджету на 2018-2020\Бюджет для граждан\Картинки 2017\bau-o6fjan0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28800"/>
            <a:ext cx="427240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:\ЕФРЕМОВА\к бюджету на 2021-2023\Бюджет для граждан\Картинки 2020\molodye-darovaniy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2" y="1772816"/>
            <a:ext cx="425127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0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529536" cy="93610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 ТЕРРИТОРИАЛЬНОЕ ДЕЛЕНИЕ  МУНИЦИПАЛЬНОГО  РАЙОНА </a:t>
            </a:r>
            <a:endParaRPr lang="ru-RU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9" y="1412776"/>
            <a:ext cx="7848872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9552" y="4797152"/>
            <a:ext cx="29523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центр-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Рамонь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района – 128,1 тыс. га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района на 01.01.2022- 37 804 человек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1360" y="5228039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района входит 1 городское и 15 сельских поселений. Всего в составе района находится 69 населенных пунктов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94825" y="116632"/>
            <a:ext cx="7366316" cy="1296144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СЕЛЬСКОГО ХОЗЯЙСТВА НА ТЕРРИТОРИИ РАМОНСКОГО МУНИЦИПАЛЬНОГО РАЙОНА ВОРОНЕЖСКОЙ ОБЛАСТИ»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2204864"/>
            <a:ext cx="4211960" cy="2451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5000"/>
              </a:lnSpc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Целями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муниципальной программы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сельского хозяйства на территории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Рамонского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Воронежской области»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являются: устойчивое развитие сельских территорий, воспроизводство и повышение эффективности использования в сельском хозяйстве земельных и других ресурсов.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utoShape 10" descr="data:image/jpeg;base64,/9j/4AAQSkZJRgABAQAAAQABAAD/2wCEAAkGBhQSEBUUEhQVFRUVFh0YFxYWFRYWFRkYFRgWGBUYFhcYHCYeFxkjGRcVIC8gJycpLCwsGCAxNTAqNSYrLCoBCQoKDgwOGg8PGikcHCQsLCksKSktLCwsLCkpLCwpLCwpLCkqLC0sLCwsKSwsLCwsLCwpLCwsKSwsLCwpLCwpKf/AABEIAOUA3AMBIgACEQEDEQH/xAAcAAEAAgIDAQAAAAAAAAAAAAAABgcFCAEDBAL/xABKEAACAQMCAwUEBgUJBgYDAAABAgMABBESIQUGMQcTQVFhIjJxgQgUQlKRoSNicoKxJDNDkqKywdHwFSVTY3OzVHSDo8LxFzQ1/8QAGQEBAQEBAQEAAAAAAAAAAAAAAAECAwQF/8QAIxEBAQACAgICAgMBAAAAAAAAAAECEQMhEjEEQRORUYHwMv/aAAwDAQACEQMRAD8AvGlKUClKUClKUClKUClKUClKUClKUClKUCvmSQKCzEAAZJJwABuSSegrog4lE8kkSSI0kWnvEDAsmsEpqHVcgEjNVn9ITmF4LCOCMkfWXIcj7kYDFfmxT5AjxoPfzJ25cPgjkEEn1iZQdCor92W6DMhAXT4kgnbpVGcT5+4lLL3z3c6Ft1CSvGoHhoRSAB8vjmsdYXHs4EIdMgNtlsnx9f8A6rJXnDw2o6csRtn8Bjy3oiQcP7cuKRSRtK6TIMZQxxrrA6+2gyG9fPwPSpXwb6R4y4u7Uj7ncHJ+DiQj+sPwqqIbR43jX3wQTjGAMb7N8aLZLLrY5jYMQ2DkZA+W3jQbM8ldpVpxMMISySJ70UulXwejLgkOvwO3iBkZrHmHiMnDOJ3klu7mRJkfBYlZVudD9zKDs2CzhT7yjTg7VTxiATVn2idvVfvem9TPhFwzWcjyOxdsancmR2CjTHjO/sqowPh8K4c+XjjLP5j3fC4vycll9av+/bZngnF0uraK4j9yVA4z1Gobg+oOQfUGvdUF7FZCeERqQRoklQA7kASsQM+OMkfKp1Xd47NXRSlKIUpSgUpSgUpSgUpSgUpSgUpSgUpSgV13M4RGc9FUsfgoya7K+ZIwwIIyCMEeYPWgo/sy48U4lHLKSBxCNldjsDclzMgJPicyIo/ZHlUO535iluuL3AuWOiCSSOKM50IEfQML01EDJPj8AMZh+GCJ5rO496Jiikv3bBF/mJeu/s6GDD+INRvnK0vLidRIhnkjiBZ44gZWTUVRpzHnWdguvrjGa83Dyd3DL3H0fl/HkxnNh/zZP6unl4faoCXjZiD4Z9n8Mede7P8Ar4VGRC8MmidZIsYYxsrKd8FcqdwMYPSs/wAvcu3F9I8kDLFHqSPvJdfdmWVlRI10o3tHVnpgDqRkV6nzdOq8vwqkqQdJAYZwcHY49a844xHkqyldyDkDGehzjzqRcT7MxGmr68r3gmeI2ywyPK0iE/zYXLkFcMGKgaWByOlT7sk5Fs4zMLkGW8KDvIbmDQY42PVUfIkDMN5ASNgNs7tmlHxWjSuyRAuNsE+HtADc9Bk49anUsUMFsiu/duq4Y9WzgYIydI88YJ6bed63VjDZQlbaxLBicpapDGQQDhiWdMHyIJIqDcPu+FW8uq6s3gkJzrvkeQ565WaQunXyIrz8vFeSzvUe743y58eXU3lfvZ2adofD7XhsEMk5EmXZgIZ3wZJHfBYRkEhSATk9KszhXGoLlNdvLHKnnGwYD0OOh9DUTm7WuGqQqSd6R0WBHkIzttoXH51iLq/s7mfvxw/iMMo6XUFtLFJvtlu73f4MrA9MGu7xW7WhSoXNzXPZITdKtzGpAEsRSKdi3uq1vIVV5D/y23PRB0rO2HMBlQP9Vukz4SRojfNS+R86DL0pSgUpSgUpSgUpSgUpSgUpSgUpSgUpXk4rxJLeCSaQ4SJGdvgoJOPXaghvafwS0mEZkcx3ZBWDuozLNKvVozCu8ked85GknOpcnNLWHELmy4ihmTu7q1SNUifP6XHsCPK5wXjlJDZwNPWrc4VxT6nbi9ulaW/4iQUiRdUgQjVFBENtMaIVLE4GTuc1CO2Yzm3tJ5o1SQySDYiUAaVKKzlR+tsBjIJGaTGW7q3ky14b6Tq7u4Ll4P8Aa/DY4xKQkU5kiuItR6RtLHgxknpn2Sc71M7jlqBrU2qoIoiMBYgI9BBDKyaR7LhgGB8wDVP8iT/WOA8ShlGESAyqD0RtEjAr5e3Er1dPCLkyW8Tnq8aMfiygn+Nb5MfHLTM7a3dqM01txciaTv2SKMCXQsTshGct3excZI1elWDy/wAfea2tLiQlprW+jt+8O7PDdaY2Vj4n9Ip+ManrWQ7V+zw3csN3GjO0amOVUVXkMe7I6IzKHZWLezkEhtumD2cr8vBvq8MUc4t7eb6zLNcRNA804UrEkcbgMFXZiSMewoySSa6eWP4vG+99Gu034zwj6xGEMs0QzkmCQxOcZ9ksBnG/hiojxjkK9QFrDiM+c5MN4wuIW6bamUso+R+VT6lcFVSnNHFrEH6zwiKRACWktWCrgdWIGrHnuB8qkcXH+Jz7RcNS32/nLudcD/0oQXP4is/zTb95Y3KYzqt5V/GNhX3y7emazt5T1khjc/F0Vj/Gg8XB+WCkguLqT6xc4IDldMcQbqtvHuIwRsWyWbxONqz1KUClKUClKwvGOKSd6ttb6RIyd5JKw1LDHnSraftSO2oKpIHsOT7ulgzWaVDbjlJJDlr3iQcn31umj/CNAI1HoEFfP1674dhriQ3ln9qbQBcwD78gTaeIeLABhucHFDaaUr4hmV1DIQysAVYEEEEZBBGxBHjX3QKUpQKUpQKUpQKiHaJD9YS2svC7uFEgHXuIQZpfhnQi/vVnuOcxW9nH3l1MkSeBY7k+SqPac+gBNVpdczrfyGeO6ETMphgjija5uUgYgyuI4tWmeUqg32RVA65om2W5cQ33Fbq6/ooT9Vtz9kLHnv2X9p9s+W3hXPNXAG4xaSd2QsMJ12uwzPLGCDISQcQneNcdcl9xpr3cE5flkgS2ETWdii40MwN3ODuRIUJECMSdWCXbJ3SsvzNxtbWEQwLquJUKW0EYGSQuAcbBIk2LMcAD1wKu9EiB8B4WbnhsdrZQTxw3RV7q5n7sZiONSx6GOtmVdIwAACc4JNWZecZtrYATTQwgDAEkiJsOnvEVEeC8h3DQQxXl06xRRrGttaM0EWEUL+klH6WUnqTlRnwrP8P5FsYcd3aQAj7RjV3PxdwWJ9SalyuV3WtEXP3DmOBfWpPl38Y/i1ZuGZXUMpDKdwVIIPwI2NYri9paRQNJPFAIkGW1RIRjYAY07nJGABudhVfcH4aZrpmsLW44VJo7xZPZNrKurAjuLcezGxxnSPaA38qmzVq2qVgeU+ZDdLJHMgiubdu7niB1AMRlHQ9TG6+0p+I8K++b+Z0sLVpnGpshYox70kre5GoG+SfwAJqo+24wkyXapn9AWic+GruUkOPgJAPiDXXyKf8Addl/5WH/ALSVg+HcNkseDXMkx1XDxz3M+OneujMVHXZQFX92pLyzaGKytoz1SCNT8VjUH+FBk6UpQKUpQKrPj5kmaaOCQxzX1+LYSKfajgtYQZivqNM5+MlWYarrgcXe31i36t9e/u3U6rAfnHIcfA0HquOz1LKLvuGiRZo1y0bSyOtyoHtJIGJAkIzpcAYYjw2qQ8v8RSeBXQ6o5EDr8GG4P+I8Dms1Vc8BiuIOJ3FtAyGzjkMhJBLK9wveG3XGANLt3md8K4HjsSsjwu8j4XcPazSpFayKZrVpHVETB/lFuGYgYUsrqPuuR9mu6XtSstWmEzXJ3/8A1reWYbeTKuk/Ims9c2Mc4AmjSQA5AdFcDYjIDA4ODivdHEAAAAABgAbD5Ciol/8AkuMbvZcRRfF2s30j1OCW/Ks1wXmq1u8/V5kdh1TJWRf2o2w6/MVlQKxPGuVba6wZYwXXdZVJSZD4FJUwy/jQZelQz63e8Ox32u/tf+KiD63EPORF2nQfeXDdSQalHDOKxXMSywSLJG3RkII+HoR4g7jxoPXSlKDzzcPjdw7xozAYDMqlgDuQCRkDPhXeBXNKD4llCqWY4CgknyA3Jqs7Ka/eFOIW0UTz3jlmEuT3VoqsbWJMMMA4DMRk6pM4PhYXG7Qy200a+9JE6DfG7oyjfw3NYfka7EnDrbAwUiWJ08UkiURyIw8CHUjFZyaxZHgXEXmgSSWF4HI9qOQqWUjrupIIPh0OOoFZBXrgCvnOPxqD6kQHYgHpsRnociuR6dK+Q1YnmLmu3sUDTv7TfzcSDVNI33Y4xuxyR6DxIqow9zdLBx0uSEjbhrPOegAgmGh3+CtIM+WfKu3gPB2u514jdqQcfySBukETdJGX/juNz90EL1FR6fhM0ssRulxccRnUSQ51CGxtczGEnxydAc9CZcVZ9aRG+0JS3Dpox1l7uEf+vNHFj+3UkAqOc0HXPYwffuhKw/Uto3lB+HeiH8RUkoFKUoFfLuACScAbknoAOpNYvmTmFbSJW0mSSRxHDEpAaSRs6VydlGASWOwAJ9DEszXExR1F7OuC8ZYx8NtSQCquMEzyYIIDBm3B/Rgigy3GOOfWo2jgbTbFT313nShQe+lux94kZBlHsICSCWGBzyZEJpZb1U0RSIkFsMY/k8GrDgeCu7sVH3VQ+Ndz8l/WCDfym4AIIgVe6tQRjGYgSZcfrsw9BUlVcDA2AojG8y8bWztJrhsHukLAE41N0Rc+Gpyq/OoTwPm/h9pCFlvoGk1F5XVw5eWQ6pWwmerEgDwGB4VhvpG8fKW0Fqp/nnMj7/ZiwFBHkWbPxjqgKDb3gfPdhcvoguoXc+6mrS5/ZV8E/IVJK0gV8dK2Q7D+fHvbd7e4YvNb4w7HLPE2wLH7TKRgnxBXxyaKs+lKhPab2kJwuAaQHuJc91GTsAOsj430g+HidvAkBJeN8cgtYjJcSpEg8WOMnyUdWPoMmqH5p7WYBcGXhUUlvKT7cwKokw/5tvpKv44Y4bfrVd8d5iuLyUy3MjSOfM7AeSr0VfQV4QNqC8OXvpFDAW+tyD4yQHI+cTnb5MfhU+4V2rcMuMBbuNCfsy5hPwzIAD8ia1RFNVButBco4yjKw81IYfiK7M1pKshHTb4bV9GUnqT+NBulNfRr70iL8WUfxNQLmS8tbaV7m04ja20z+1LDI6yQTkDGpokbWkmw9tNzjcGtZTXBoNk+We1Oe8Vmi4bPKEJUyQyJ3JYfdaUIemDjqMjNdN3xrit5LJbxvFwyZRmOGVe9lmTG7rNgx4BwCEBI8fCuz6PyY4U3/mHx/Ui/xqeca4DHdIokyGRtcciHTJG46MjeB8PIjY1NLtTFtFcyyvb3t5epNHs8RudCFT0de7A7yM+fyqZcjQ2FpZyXwjWJAzr9ZkfvJJEjJTWpOSoZwwCAnOB54r18b5JubjAl+oXWnZJbi2bvVB/6baT8NhXu4P2fIkkct3IbmSLHcpoWK2gwMDubdPZUj7xydh0rnMLLu3bvnzTLCYzGS/dn27eUbaWZ3vrlDHJKuiCFvehtwcqGHhJIcO3wQbaalFKiHaB2j2/DIvbIedl/Rwg+0fJn+4mfE9fDNdXneiGbveMsBgi1tNLekl1IGx6Hu7dT8GFSiq37C9clhLcysXlubl3dz1OkKo+QIbbwzVkUClKUFfc28SCX08w0yGwsSUU7hJ7p206vLKxID+q/rUx4Fwlba3SJdyoy7Hq8jHVJI36zOWY/Gqz5anVOHG7u1V4+IXjm617hIpWeGPJzsquEHoGOMYqQcX4XcWFu09hcyyCFdZtbh+/ieJQSVjcjvEIXJB1HwHSgnlKx/AONJd2sVxF7kqBgPEZ6qfUHIPqKyFBrT9IG8L8X0+EcCKPmXc/36rTNTrtukzxy59BEP/ZjP+NQWgAVbv0cbQm+uJPsrBpPxeRCP7hqoxWzXYZyubThokcYkuiJT5hMYiB/dy379BOeNcXjtbeSeU4SJC7eeB4DzJOAB5kVqJzVzJJf3clxL1c7L4Ig2RF9APxOT41dP0iuP6LSC1U7zOXfB+xFjAPoXZT+5Wv4NBzXOa+aZoOzNcGvjNC1B2Y/GuGNdeaZoOc0zXGa4oNq+xu3VeDWxXB162JHmZG6+oAAPwqbVrd2OdpgsZDb3B/k0rZDf8Jzgav2DtnyxnzzsgrZ6UHNcE1zVU9vfOD21tHbREq1xqMhGx7tcDT+8Tv6KR40Hk7Q+3VINcHD8SSjYznBiU+Pdj+kYeZ9n9qqG4hxCSeVpZnaSRzlnY5Yn1NdDNmuBQbWdjFvo4Ja/rB2P70shH5YqbVHOzmILwiyA/8ADRn+sgY/makdApSlBD25be3EsSRLc2Uzuxg9kSRd6S0ipqISWIsS2CVZSdtWwEYtOVja+1aXV/bBc4guYZZ7UDchG0rhU8MhsjrnNWvSgrXs8kmhVo7ZY5bcOS1v3v6S2d/abuZMFJ7dsl0JKn2jvkEVZEbZAJBBI6HGR6HBIryJwWBZu/WJFlwQZAoDkNgkMR7wyAd/GvbQasdtw/35c/CL/sRVBKsLt3g08alP344m/sBf/jVfUHZbkal1e7kavhnf8q3WspUaNWjwUZQUI6aSAVx6YxWktXh2D9onTh9w3mbdifm0X8SvzHkKgwn0ipieJxL4LbL/AGpJc/wFVXV5fSO5fJFvdqMhcwyHHTJ1Rk+mdY+Y86o2qOKUpQKUpQKUpQKUpQfSGtvuz2N14VZiUkv9XTOeuCoKg/BcD5VrV2Ycri/4nDC/82MySDzSPfT8GOlf3q21AoOap36RPLrSW8V2m4hyknmFkYaG+Grb94VcVVh9ILivd8LEQ6zzKp/ZjzIf7SpQa2UFKUG43I0Wnhdkvlaw/wDaSs5WO5dj02duPKCMfgi1kaBSlKBSlKBSlcE0GtP0gSP9r7HfuI9Xocv/AIafxqtKsHnHly84g0vFETvIppGKou8ixRnu4yU8RpUdM9CcVX5FAr0cPvWhlSVCQ0bB1I8CpyPzFeapN2fcnPxK9SFQRGPbmfwWMEav3j7o9T5A0G0/EOGxX9mY5lzHPGMjxAYBgR5MpwQfMCtW+e+QJ+GTlJBqiY/o5gPZceR+6/mv4ZG9bbxoAABsAMAeg6V1XthHMjRyosiMMMrqGUj1B2NBpKaVf3OX0fIpAZOHv3T9e6kJaI+ituyfPUPhVH8a4FPaTGG5jaORfst4jwKkbMvqCRQeCua4pQc0rilBzSlKCf8AYZIRxqDH2lkU/DunP8VFbRVSfYN2fyxO19cxsmU0wK2zHX78hXqBp2GeuonyNXZQKrztv5Ve84dqiGqS3bvAo6smkiQAeJAw37pHjVh11ynwoNIa+4YizBVGSxAA8ydh+dbEc49kdldyNKmq3dtyYgNDN4koRjPwxn51E7XslS14jYBZzKz3QJUxhRogBllPvHwRR+9V0nlF/WkGiNEHRVC/1QB/hXbSlRSlKUClKUCsHz1dmLhl44OCttLg+RKMF/Mis5UZ7RxnhsyeMpjiUeJMssaAAePU0HHLnCRDbwQ/8KJE+aIAT82yax/NPZdY3oLywhJTkmWIiNz+1tpfw3YGpPZpuarrte5ncTW1lCHJDC6uO6zrEEJ1Y2/ZZsfqL50SMZafR8tNft3M7LnoBGp6dNWD/CrM5Z5Wt7GPu7WMIpOSerMRnd2O7H+HhivLw3iSyIrKwZG9pWHQqcYI9CCKzEM+etSkr2g1zXSr/nXYGor6rE8x8q219EYrmJZF8D0ZT95GG6n4fPNZalUa882fR+uIiWsn7+ProYhZl9PBX+IwfSqy4lwKa3YpNG8bD7LqVP4Gt06893YRyrpkRHXydQw/BgRQaT6D5V6bPhUkrBY0ZmOwVQST8ANzW28nIHD2OTZW2f8Aoxj+ArKWPCYYRiKKOMeSIqf3QKDX7lj6P93Ph7p1tkP2ca5j+6DpX5nPpVuctdlPD7LDRwB5F/pZf0j5HiM+yp/ZAqYYrmg4Armvl3ABJIAAySdgAOpNchqAxrxXc3h4/wCf+jXdPLgfw+NYuSXJ3pGbXVcMMH4fnv8A51B+HcUMvMsKqMpDDKpbGQJGUO4B8wvdA/E+dZvmzmBbS3aQjU3uxoN2kkbZFUeJJH4ZrHcs8tmzu+GRyHMzx3k07ddU0gttfyAwoP6vrWqzj3drPpSlZdClKUClKUCoRx/iCycYghfJW2gNwF8DNMxhiZv2EEpHq4qb1XPN2IuN275H8ptmjx+tBIJEOfUO4/dqxL6TU3Ijhkl3IVS/kcKpbH4VAeznh/fK/EZjquL4ls9RHGDhIk9AFXPwHlXp7ReatMKcOtiDd3arGPuxJIMM7nwJUNgdep8N83wLhy21tDChyIkCA+J0gAk+RJyfnXHkuunfhx32jFzG3DJSw3sXck7Em2Zjk7D+gJ/qk+XSU2fEAQCpBU4IIOxyPA+IxWSlgVwehB6g9CPEEVDrnlOW0JewI0E5NpISI89SYH37knywVPkOtaxz+qznxb7x/ScQ3AYDfw/Ou0MQf86g3B+bUeQxPrgmUbwzDRJv4p4SL6qTUpi4hnH+vM71rTjv+WTScfCu1Xrwd+CPLavvG223w+FGnuzXNeATsPHIP+Y8q+1uz4j86bHsrpupGVGKLrYAkLnTqPgMnpXwLqvvvabHi4LzDFdIWjO6krIjbPG46pIv2WH/ANVk6rXnqF7C6TituCYzpjvoh9qI7LKB99dhn9nwLVYNndB0DKdSsAykdCrDKkfI1Rge0G7ItkgXOq7nitgfJZWzL/7SyfjUhdwowNgPyFRbneTTdcMc+4L3SfIM8Eyx/wBo1mbi4/An/WaJbp8XNxn5V4Z7kLkkj2RnJ2AA65P512PJhSSfifTHn5YqEdzLxqUwQlk4ejYnuAcGcrjMMB8Vz1bp+Qbfpz7tfHJ/+9OJfW2BNpaErbA9JJujTYPgvgfA6fEGpfdvjjlpq6GzuAh827y3Lf2BWF5RsjY3t1YISYYjHLBqOSI7jOUz1IWRWxnfBNZvnhTHFHfIuXsn70jbLQlSl0g9e6JYesa1j7bnXSW0rrgnDqrKcqwDAjoQRkEfKuyjRSlKBSlKBULvLVZeO4dQyxWSH9l3nkKHIPXCN8j61NKhHLd4rSXl+3827uwYb/oLZe6Qj0bRI4/6lErEcVu45uMSzOUSDh0WguSADPKuqQk/qRYXfoc1zw+Xicyi+gRHt3OI7R8RTNCPdmWQ7CRySQjbadO+azPLXI9pLawz3NtDJPKPrDvJGrNruCZSGJHtBS+kA5wFqZ4rHhLd11nJZjJOkO4LzGtwzqqywzQlRLDKml0LjK56hgRuCCazCy5G4/yqH2HHVt7O4upF1z3FxNiLq7zd80MECjrkLHGmPAKa9vD+VuKQRqUvIZ2KgvHcxt7Lndwk0R1adROAVOBtXPwv07fkk1v2y3G+Xre7j7u4jWQdRke0px1Rhup9QRUSuOW7+z3srhbiIf0F2fbAHgk4wen3sAetZqLi93HdQwXkMCd8khjeKZ5MvEEJUhkXTlWYjr7przX3Ahc8VSG4kma2e3MqwB9MLSQuiuJAoy6kSo2nONjnI2q47l0zn43Hftg+FdpimFZLmCe2RydMxRpbZjkj2ZVGOufDHrUo4fzdbzD9FcQuT4LIpPj4Zz5eFTNbdQgQKoQDSFAAXSBgDHTGNsVEuZuzrhkkMsklpChVGYui90RpUnUTHjOMZ3ru8viyCX+en+sGu43YOT6VU3Z/y3a3FpG8fEbi3m0ASLHcqAHGcgxyDPQg+W5xUg4Bylezd+E4tKDDO0WTBDKCAqOrZJ3ysinrU6TtOfrQrlLzf54/HpUXbkDiWf8A+vt62MOf79fTdn3ED14u4/Zs4R/8qaXVZvjad7bTRNgq8Tofgykf4/lWO7J+Id5wq0znUsWk/uMyr+SisXL2QzSZ73i162RgBSEGfUAkEelc9nF4LTTw+5HdXUUeNB6SIGYiWFujqRk7bjDZAxQ7jOdpcQbh02Tho1M0bZwVkg/SIR81x8CawJ7T7ZlQQiS5ndQ3cW6GRgWAyrH3VwTgknbyrq5wkmvOMW3D2RltW9uZtwJURTIyAj7GQitjfLgbbVYnDeDwW66YIY4lO5EaKgJ8yFAyavo1tC4eTrniGG4ke4gzkWUL5LY6fWZh737CYHTep3bWyxoqRqqIowqqAqgDoABsBXbSosmkCvJe545KX6TW0DIfSKSVZAPPBdCR+sPOpRxRka2l1Ed2Y2DeWkqQ2fLbNfHMvLSXkYBYxyxnVDMoBeNiMHY7MhGzIdmHkQCIVwa/nvLW+sZk7q4SKWEsue6clXRXQnpv9k76SvgaqXaTdmOv/Y9lrJJ7hev3fsf2NNSesHyTxFJ+HW0key9yq4+6yAI6n1VlI+VZyo0UpSgUpSgj/N/ESI1to20y3OVBHvJEMd9IPIhWCr+s6+ANYzmaxWDgt0igIv1ZkAHRVKaAPkpxVPydp8x4pNeN7UDHu1jO36GNjo0n7LdSfMuamPMva7Y3XC7mNWkWWSEqiNG2dR6DUuVA9SRVZXBGgAAAwBsB6DpX1XxETpGeuBn4+NfdRpjV5bthcfWBbxd+f6Xu17zcYJ1YyCRtnqRWSpSgxPMfL63cajUY5InEkMqgFo5FyAcHZlIJUqeoJ6bEeXgnLsqT9/cypJIsZijEcbRxqjsrOSGdyXYom+cALgeJMgpU0u7rRUf5+4ZNc8NuYbb+dkjKqMhdQJGtcnYFl1LvtvvUgpVRpvxHh7RuqTAxSqcOsilGAHTUGHy2yDVrfR8knFzcqoP1UxjLY9nvVYBNJ6bqZM48FXPhV3S2yt7yq2OmQDj4Zr7AoOaUpQKhnPC9zdWdyOjSG2k28JQWgJ+EqaQf+c3nUzqOdoceeGzN4xaJh8YJElH9zHzoV5rg541a+X1K4I+Pe2oO/wAMVLKh3EjoltLo9IJmhcjwiuVEYJ8gJhBnyGTUxq1IUpSopUJs5DHxq8j+zJHBcD4lWt3I+PdR/hU2qn+eudY7Hj36VWKPZxozLuyESyuG0/aG++N/j0olSxJBwy+OdrO+l2P2YbthvnySbA+Dj9appULv+ZuGXtlIktzA0TJhwZArDxyFPtBh1G2ciuOyvmj63aNG0neSWr90ZCCGkj6wykHcFl2Od8qaKmtKUoFKUoKn5h+j/DKzta3DwBsnuigkjBPUKchlXONsnH5VEOA9iF8Z0W4jiSISLrk71WJjVst3arvlgMb4671sPSgUpSgUpSgUpSgUpSgUpSgUpSgVGu0a60cMnH2pVEKjxLTssQA9fbz8qktU79IqecQ2oVT3AdmdhnAlGBECR7vsmTHTJ9QKCw+H2yTwSRyLqRwyMPAh9iM/jvX1yxxNj3ltMSZ7YhWY9ZY2GYZ/31BDeTq46YqnOV+2eW2jVLiMXCEDDg6JRj722lyD44UmpFYdp8N3xSzeGKSNiWgkLlPbjl9xfZJ92UIw+LedVmdRb1KUqNFVt2tdlrcS0T2zKtxGugq+yyJnUo1fZYEtjbB1YOMVZNKDVq55B4jCNMtlOTjGY074b+OqIsKsXsK5YvbZ55LiJ4YnjVAsg0u7oxKtoO4AVmGTjOoY8auClApSlApSlApSlApSlApSlApSlApSlApSlApSlArqurVJEZJFV0YYZWAZSD1BB2IpSgoPtB7KEsQZYJyY2JxE8eortnHeBhkeWRnzJr77I+Qu+uUuXm2iYSd2I8amX3Br1bANpPTfHhSlBf1KUoFKUoFKUoFKUo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M:\ЕФРЕМОВА\к бюджету на 2016 год\Бюджет для граждан\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862823"/>
            <a:ext cx="439248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5157192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  расходы на программу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102 539,1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M:\ЕФРЕМОВА\к бюджету на 2021-2023\Бюджет для граждан\Картинки 2020\d4a99635c3dbdfeced7e6ee7f7af7b6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2" y="1862823"/>
            <a:ext cx="465974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3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00078" y="188639"/>
            <a:ext cx="7743922" cy="1368153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«ФОРМИРОВАНИЕ </a:t>
            </a:r>
          </a:p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ЭФФЕКТИВНОЕ УПРАВЛЕНИЕ МУНИЦИПАЛЬНОЙ СОБСТВЕННОСТЬЮ РАМОНСКОГО МУНИЦИПАЛЬНОГО РАЙОНА ВОРОНЕЖСКОЙ ОБЛАСТИ»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1884651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муниципальной программы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Рамонского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Воронежской области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«Формирование и эффективное управление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муниципальной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собственностью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Рамонского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муниципального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района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Воронежской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является  формирование и эффективное управление муниципальной собственностью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Рамонского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Воронежской области, организация и управление муниципальным заказом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Рамонского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Воронежской области.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http://strojka-doma.ru/wp-content/uploads/2012/08/%D0%9A%D0%B0%D0%BA-%D0%BE%D1%84%D0%BE%D1%80%D0%BC%D0%B8%D1%82%D1%8C-%D0%B7%D0%B5%D0%BC%D0%B5%D0%BB%D1%8C%D0%BD%D1%8B%D0%B9-%D1%83%D1%87%D0%B0%D1%81%D1%82%D0%BE%D0%BA-%D0%B2-%D1%81%D0%BE%D0%B1%D1%81%D1%82%D0%B2%D0%B5%D0%BD%D0%BD%D0%BE%D1%81%D1%82%D1%8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40005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4941168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  расходы на программу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544,7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:\ЕФРЕМОВА\к бюджету на 2017-2019\Бюджет для граждан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988841"/>
            <a:ext cx="400049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:\ЕФРЕМОВА\к бюджету на 2018-2020\Бюджет для граждан\Картинки 2017\perechen-zemelnyh-uchast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4651"/>
            <a:ext cx="4000499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:\ЕФРЕМОВА\к бюджету на 2021-2023\Бюджет для граждан\Картинки 2020\2267vc252a4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884651"/>
            <a:ext cx="4140459" cy="38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28750" y="0"/>
            <a:ext cx="7715250" cy="1906228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 ФИНАНСАМИ, СОЗДАНИЕ УСЛОВИЙ ДЛЯ ЭФФЕКТИВНОГО И ОТВЕТСТВЕННОГО УПРАВЛЕНИЯ МУНИЦИПАЛЬНЫМИ ФИНАНСАМИ, ПОВЫШЕНИЕ УСТОЙЧИВОСТИ БЮДЖЕТОВ ПОСЕЛЕНИЙ РАМОНСКОГО МУНИЦИПАЛЬНОГО РАЙОНА  ВОРОНЕЖСКОЙ ОБЛАСТИ»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91415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 муниципальной программы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«Управление муниципальными финансами, создание условий для эффективного и ответственного управления муниципальными финансами, повышение устойчивости бюджетов поселений Рамонского муниципального района Воронежской области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является обеспечение финансовой стабильности и эффективное управление муниципальными финансами и муниципальным долгом муниципального района, создание равных условий при исполнении расходных обязательств поселений Рамонского муниципального района Воронежской области.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http://semya-budget.ru/wp-content/uploads/2013/07/08_01_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2060848"/>
            <a:ext cx="4286250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:\ЕФРЕМОВА\к бюджету на 2016 год\Бюджет для граждан\news_2014-03-27_2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2060849"/>
            <a:ext cx="399821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5279130"/>
            <a:ext cx="4427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программу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составили 145 095,5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M:\ЕФРЕМОВА\к бюджету на 2017-2019\Бюджет для граждан\images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2060849"/>
            <a:ext cx="4286250" cy="39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:\ЕФРЕМОВА\к бюджету на 2018-2020\Бюджет для граждан\Картинки 2017\7bf1bcbf67bee57f467332c0c78bce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2060846"/>
            <a:ext cx="4286250" cy="39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:\ЕФРЕМОВА\к бюджету на 2021-2023\Бюджет для граждан\Картинки 2020\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6"/>
            <a:ext cx="4427984" cy="41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75656" y="-23315"/>
            <a:ext cx="7560840" cy="122006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«МУНИЦИПАЛЬНОЕ УПРАВЛЕНИЕ РАМОНСКОГО МУНИЦИПАЛЬНОГО РАЙОНА ВОРОНЕЖСКОЙ ОБЛАСТИ»</a:t>
            </a:r>
            <a:endParaRPr lang="ru-RU" sz="20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data:image/jpeg;base64,/9j/4AAQSkZJRgABAQAAAQABAAD/2wCEAAkGBxISEBUUERQUFRQUFRQUFBcQFRQVFRQVFBUWFhQUFBQYHCggGBolHBUUITEhJSkrLi4uFx8zODMsNygtLisBCgoKDg0OGxAQGiwkICQwLywsMiw3LDcrMissKywsLCwsLjQsLC0sLy4sNCwsKyssNSssLCwrLiwsLCwsLDAsLP/AABEIAMUA/wMBIgACEQEDEQH/xAAcAAEAAQUBAQAAAAAAAAAAAAAABAEDBQYHAgj/xABFEAABAgIFBggLBwQDAQAAAAABAAIDEQQFEiExBhNBUWFxIjIzcoGRobEWI0JSYnOSssHC0QcUJDSC4fAVdKKzQ1PS8f/EABsBAQACAwEBAAAAAAAAAAAAAAABBQIDBAYH/8QALhEAAgEDAQcEAQMFAAAAAAAAAAECAwQRcQUSITEyQYETIjOxUTSh8CRhkdHh/9oADAMBAAIRAxEAPwDuKIiAIiIAiIgCIiAIiIAiIgCIiAIiIAiIgCIiAIiIAiLxFiBoJcQAMSTIDeUB7RWqPHa9ocxwc1wm1zSCCNYIxV1AEREAREQBERAEREAREQBERAEREAREQBERAEREAREQBERAEREAUCsq4gUcTjRGt1Cc3Hc0XlYXLt9MbADqJbMic42FK2QZSLdOvi33rlVbVRS2tt0l4gWr7LnWo7hpc4X2RtcQdi7ba1jUWZS8Lmc1Wu4PCXnsb3W32ji0WUZgn50W878203byehabW1a0ikuDXvfEe8gMbO6ZMhZYOCDfKclgaA9pJEIShMM3uPGiP1T1a+gLpP2Y1BacaZFGtsAHpDone0fq2KwkqVtTckuPY5Vv1Z4bNyyUqf7pRWQi4ucJueZki069wbqaD9cSswiKjlJyeWWSWFhBERQSEREAREQBERAEREAREQBERAEREAREQBERAFRVVimUlsKG57zJrQXE7AiWeCBczgnKYnKcp3y1y1L2uDV5X8SkUp8eG4siwiHQy08VrTxBLEaxpJ2rtGT1atpVGhx2YRGzInOy4XPb0OBHQumvbSpJN9/v8GmlWVRtGRVCjjJc7yzy7DQYVFdrDog06xD/APXVrWqlSlUeEZVKkYLLMvlfliyjAw4RDouk4th79bvR69vO6LU0an26TSXuh0VpLosR3HikeTCBuJnIT4omAJykthyRyGdHIjU0FrMWQjMOfPTE0gbMTpW/1vUsKkQMy6bWCVnN8GxZEmyGEhqIkuz1qdH2Q8vv4OZQnV90vCOPVFU33uktgQW5uCDafZvsQx6RxcbhM4kzXbqNAbDY1jAGtY0NaBgABIALDZJZNsoMJzQbb3uJe+Ui4eSJXyAHaTrWeWm6r+rLhyXI3UKW5HjzCIi5TeEREAREQBERAEREAREQBERAEREAREQBERAERUJQArmP2oZRzP3aGbmmcSWl2hvR3kalumVleCiUdz5i26bYY9KXGOwC/qGlc9+z2ojS6SaTGBMOE6YtX24vGE54y4x2kbV1UEoL1ZeDlrycn6ce/Mz2TOQ4ZV8RsQSpFIaHknGGW3wmdBx3kaFh/s2rsUSNHokc2IZtRYdsyDHtuisv2ASHoHSV1aS51lpkXSItIMWiCH4yVu26yWONznC68GQJ0zncVlTrxlGUavJ8fIqU3DEoLlwMTlhltEpLvu9Fa4tebIa0G3FO0C8N9Hr1LYMi8gxAIj0yUSPi1mLIWrnPGvAaNa1qrw6rIsRkIQ3RQbL4z2EuMwCQ2Z4LZ6NMr1Ki5W0x3/LLmtYPgqettqjHMIp4X88lS9qUITbqZcl/j7OrBVXHIWXVMgRb3iKy6bYoH+LheD17l1iqqZnoEKLKznYbIkpzlbaHSnpxWdvcwrL2lra3lO4WY/uS0RF0nWEREAREQBERAEREAREQBERAEREAREQBERAERUQAlchy1yhNLpTYMG0WNmIebnNztLxK/QZbN62n7SMpMxBzMM+MiDhS8lhulvdeNwOxRPswyasM+9xh4yIPFA+RDPl7C7u3lddFqivUa49jlqt1Jbi8mkOiUmnRYFGtmI8AQw519ls5lzjiZC8nE2RpXa6nq2HRoDIMISawSGsnEuO0mZO9UolT0eFEMSFBhMe4EOdDY1pIJmZkDSQCVar+mvgwg5kplwF4ncQfouW8u0oupJYS7IzpUvTTb4syaotJdlFSD5QG5o+Kw9e5W0yDYLIgvtTDmMIMpS0T06CqaG27eclFJ/t/sTuIRWWQcqfzkbnnuCxS9xqa6O4xXytP4TrIkJy0BW1R1XmpJr8s8JXe9Vk1+X9mIrLlDuHcu7ZLfkaL/bwP9bVwmseUO4dy7tkr+Rov9vA/1tV5svvoj0exu+iMoiIrgvwiIgCIiAIiIAiIgCIiAIiIAiIgCIiAIioUBi8pK4FEgGKQHOmGsaTK044Cei4E9C16p/tBhxYEZ8VghPgyky3ath1zZEgX2gQbrritU+1KuHUilMo0GZLHBgDfKiuIEuuy3odrUCtskqYyPmIUF7y9zQYrWnNSdK+3gBeZ7l3wpUY0vf1c/wDhxzqVHP2cuRKyaq19a050WNfBY4PinQ8niwhsMr9TRtC6zSqwZCIaQcJiyLpYfBWMnKlZQ6OyCy+ze52l7zxnnf2AAaFByi5RvMHeVQ7YvalGg6sMZyjrt6SXBk017D1O6h9Vr1b5SwaS3NMDw5rrRtgASbMG8E615K0+rXfinjY/3gvMR2tcXFKcZ4xj8GVzFRjwM2tdyydJkPe/5VsS1nLg8CHvf8q5LNZrRKqqsxaLFBPimc0K+o1W8jD5je5SV1z6mePq9b1ZiKx5Q7h3Lu2Sv5Ci/wBvA/1NXCqx453DuXdMlfyNF/t4H+pqvtl99Eel2L30RlURFcF+EREAREQBERAEREBpfhLSNTOr908JKR6Hs/uoggquZUgk+EdJ9H2U8IqTrb7KjZlMygJHhDSdbfZTwhpOtvshWMymZQF7wgpPnN9kKjsoKSLy5oA9EK1mVhMrqXmaM7zn8EfH4DpWynDfkomM5bscmbhZURnGTYjCdgC8VjlRSIUNzy8XC7gjH+dy1DJyp4sajCKXycXGxMYtFwJIvBmHX7AoGVX3uw2E5jzfxpcHdbwJu3ymumdGhD3qfBc0zTGdWXt3eL5YL2RrXxKU6laYZNguv4bhKe0hp63ArdqVWUZ5Bc905S4JLR1BYSqaTRqNAZDDi6yOEWtN7je51+1S4VPhxhahGYBsnYcZdoXm9t3UalvJxks5XJlla2s6bW9Fpf3LlMpkQQ3nOPmGu8t2o7VbyVpL4kJ5e5zyIhE3uLiBZbdM6Fbp/JP5ju4q3kUfExPWn3GLyM5SdvLL7o66ySNhK0qq3fjX81/vtW6rRqp/PP5kT32rGyXsqaFbd9Jsq1jLnk4e9/yrZlrGXXJw97/lW6x+eJUz5EerOQh8xvcpSi1ZyEPmN7lJXXU63qePq/JLV/Ziqx5Q7h3LolTV1SG0aC1rhJsKGBcMAwALndY8odw7l0CqofiIXqofuBXuyu+iPS7F76IyP9fpPnD2Qn9fpPnD2Qo+aTNK5L4keEFJ84eyFXwhpOtvshRc2mbQErwipOtvsqvhHSdbfZUPNpm0BM8JKR6PsqvhLSPQ9n91BMNM0gJ3hNSPQ9n91XwnpGpnV+6x+bVHMQGWzOxVEFTs1vSzt7QpBCzKZlTc2f4Cq5nYgIOZTMqdmtnalgfwICFmVzXLaM6k01lHh6HBg1Wibz0X9AXTK2pQgwHxCeK0kTlibmjrIXP/ALOavMekxaS+8QwQ0u894x3hvvBdVD2wlU8I0z90lEzDMqavgw2w2RZtY0NbYY83NEhfJYmtcp6PSm5uEH2mutG2AARIjQdoXPmqRk8fxD+Z8QvO3FzOpSkn+D3D2Pb2rjOLbef52NjiYHcVLyFPiInrT7jFEiYHce5Scgj4mJ635GKhq/p5eDTeckZ6n8k/mO90qzkMfExfWn3GK9WHJROY7uKj5C8jF9afcaq9/ppaoqKxsq0aqfz0TmRPfat5Wi1T+fic2J77VFl0VNCtu+k2Zaxl1ycPe/5Vs61fLrk4f6/lW2x+eJUz5Eeq+Qh8xvcpSi1XyEPmN7lKXXU63qeQq/JLV/Ziqx5Q7h3LplUw/wAPBu/4ofuBcxrDjno7l1eqYf4eD6qH7gV9srvoj0mxe+iKmGqZvZ1qVml4I1X93WrkviPml5s6lKsa7+uSSQEXNhULdSkG+4dJ1fuqiEgIwhqj2yUqwrdmbtg7z+3egLIhqjoakWUsoDN2dnWvQYDqV2ztXmyDon0TQHjNj/5+yGFv/m9XM3qBHTLsVbDtY6RP6IC1mjsVLB09kvir1k6b9x+El5e9reNdpv75oDn32p1kGw2QGm93DfuvDfm7FsGSFVijUKGwiT3DORJ3G0++XQJDoXOnVrBptcDOPaIQfadacJBkPit3mTQRvXUn1/RiOWh9BJ+C67j2wjTXbnqaaOZSc2fPbcFfyfP4p/MPe1WJK7UH5p3MPe1eVn0S0Ppt70x1NniYHcVeyBPiYvrfkao8TA7ir2QR8VF9Z8jVU1f08/H2Ud52Nip/JROY7uKj5CHxUX1vyNV+n8k/mO90qNkIfFRfW/I1V7X9NPVFTW7GzrRqo/PxObE99q3ia0aqD+Pic2J77VFl0VNCtuuk2Zavl1ycP9fyraFq2XZ8Wz9fyrbY/PEqZ8izVfIQ+Y3uUpRar5CHzG9ylLqqdb1PIVfklqzEVhxz/NC65VJ/DwQBPxUPo4DcSuRVjxz0dy7FVIH3eFL/AKoeHMCvtld9Eek2N30Rdzc8eoYfuqlmxXZLw8yEybtquC9LZaNqtG/AyGvXu2bVdsF2OGrCe130VyR1dRUklkDVJULdgV4jZ3LzZGrsKAsvMgTJeYcMgbcTvKq+RcADheb9Pkj4q7JAWiDt6lRXr1S9AZoQpYH2hPtx7VQxSMQDzTf1FXc2NMzvPwwVQJYKAWTHGojnXdpVbzq6L+1XZKw9rJ6j6M59QTJOCpbrJPTLuVJah1Kll+jD05dkviobaPHtTfEm2dzYTGtEpm4lxLjdLDVoUbxlgjUlzIRtPLWtBxeQBftK8/f2u5JsR4PlMaWsAOm06QcObNeotAgtdbDRbM+FEmX4zkHP4Ur8MFLfbzc4Ya54wERxY3pcGuI6lEpszgoo4rTMi6WwmTGvEzxHDXqdJY6rqlpMGO6JFgvYyyWzeALzLRjoN67H/T4juUimU+LAGbEpYFxJeb9ILdFyZujUZrnOMOG2U3ueRO7S97jM7yVWzoR3Wl3PQT2vUmkpJcDmLzwTuKuZBHxcX1g90Le6VBZSJiFRA+YPjIzcwyfOItkHzmtcNqvVXklBhsIEmOJmcw2y06ph0yTtuVZWs5KjKKfF4OevfQqYwjA07konMf7pUTIQ+Li+t+Vq2iscm35t9mIziuveCwC43kidyw2R9TPhwXua9sdr3lwfR+Ey4ASafLG0XKrla1Y288x7o46tSLxgzM1otUn8fE5sT32reniRkbjqcCD1Fc+qiMDWUQC+TIk5c9i0WUXu1OHY4LrpNtWr5d8mz9fyraAFquXp8Wz9fyrOx+eJVS5FuquQh8xvcpah1QfEQuY3uUxdVTrep4+t8ktX9mGrLjno7l0erMpYeZhtcx9prGg2AHC4ATF+7rXNq0PDP80LNUekOYBYc4EtHFcW9ctCvNmcE9Eek2PwT0RvD8pYDcWxRq4Mp/5JDyggG9znz0CySG/U7VpQLsS4k7b16mdit8l5k3nwjo/nnpY74L2MoKP546nj4LRmxSMJjcVKo9ZuaRORE7w5jLxqtFpkpyDcRX1H8/sd9Fch1vAcZCICdUjMyv1LU6dW7IjS1sGGwnymyJlqFwkoECmOhuFiUzjMA3ar8JqSToNGlKZIm4zOyeA6pK7YGoLTRlHHniw7C27sV5mU79MNh3TCA2uwP4SqWNpWttyp1wz0Pn3hXW5Us0tePZP0Ug3rODRM7sOvBU4R1DtKs5pzeI47n8IdeIVfvRHHaRtbwm/ULEku5vXM78OoXL0ABh2KkOIHCbSCNiqVBOQqK3nx5M3bsOvBJOOJlsbees/RYjJSkSs8KXTp+qg0donJrSNsy0ezp6lkGwgN+s3nrUZ4k5QMkJ0B3nT2EWZ9LVRsMTE4Y4N4IAdZOsaQehSijcVoaN7keGxAdN+o3HqK8UgRc2RBMMP0GMHOYNZLWkF26Y3hSHNBF4B3qwGtbgSDoDbydzb1qcTByITKia42qU91JdOYEYAQWG4ixR28C4gEOcHOHnLKQ4wF2J1C8qyWRCMQBqwdLeJgdC9Ud4aDwS3aBa6SRf1rXKGVxNbkY+tK9Y12ZAdGjET+70aT4kjgYryQyC3a4jYTgo9W1O9xJpLYLA69sGjWuAdb49xiOxwa0X6cVmKBRoMMFsBsNgLi5whBrZuJmXOA0k6SvFJpjIbm2yQXmy2TXOm7ULIN/wC6j0otOKXM1yeUQY2T0PyXvbsMnDun2rUssskHxYYJjw2MYHOe54LQBdMm+QF2tbvTayDWPMJpjxGjkoLoZiEzAlwnACU7ycFgWVFGpDmxayLXSNqHRYZJo8Ig8F0Q/wDPE2kWRoGlaaVhSjNTxjBzuC5mo0WpojILLDTFh2G2IkMWmvbIScLJJkVaeJGRuOo3HqK6qGgDUFCjQxGukLGkuANrY0HRtWmps/ek2mUVbZW9JuL5nFq2cTFIbebui7SszRSA0Cd8hPaukf0GjA3QIQOuw2fWsg2roMuSh+w36KytaPpxwWlpb+jHBzAFe2AnAT3LqDKGwcVobzbuwKohEYHrAPdJdqO5HMxAecGu6GlXPuEb/qiew/6LpHC1A7jLs/dUL9YcOifdNZGZzz+kxyJ5p8trfqlFqKkOFrNOvwmQ27RiQt7pcQOkxpvcZHYMSpgbISGjBSSaCMnaT5hG9zPqrngzSdTPaW9IgNIGTFI05vocf/Ky1QVW+AXF5HCAEm2jgdJktgVCpBk1bdFAMsTqF56gq5ifGJOwXD69quNaAJAADYsTIivo1ozlYOsHhf43dpVHQHgzuiDU+4jd5PYpiKARW0ts5Omw6n3dRwUhHNBEiJjao5ocuTcWbBe32SoBfVmkNXgxYjeM20NcP4tKo6lsI43Rp3SxQgo1k14iODcTjgMSdwVGB7sOANZvcdw0dK9thBuGJxJvJ6VjKJkpMtcN3oDoLj8G9q90eGGzkN5xJ3k3le0hrU0Sz2V5hqpXmGsd0wZWJDB4wB3hQI9XMfaxBcx0MkE2rDuM0P4zRuIWQVoYokYswkeoTNha4HNtLAHAhliQAYIcNzWhtwmBIOkLU5CUqiMEGHZc554TnTeBIWjOwwM4LGDAN1DSZkz6RSAwX4nADEnYo2YLiHRP0t0N36ysksmLLcPx15uZ5oN7udLAbFMAXh0BpxAnr09a85kjiuI53CHbf2pg1NHpwUkC5QS54xAdzTI9R+qkikt8qbecCB14LZFGcUXJKkl6BnhfuRZmeDzJUK9KJWESTbI4z+CPj/NqyJLVHFtznm8cVs9QUjNDRMc0kdguXqFDDWgDQJL0pJLdl2h3tAHuklp2oHcZdh+quKiA8Z3WHDon7s0EVp0jr+C9Kjmg4ie9SDLqiIsSSiIigBERAQ41IOczbbrp2seoLy6iMOIJJxJPC61VEBHpBdCEw4uGp9/ar0CPnGTlLpmiKCD0xeyFRFjIyKFUYiLAhnoqJSY1hpdKf7qqKEQeKFCmBEcZucMToGoBX4iIpRiUGCFEUms8FSRgqosomcSy+jNxlI628E9YXl8NwBIebtDwD2iRRFmZFmjU204gjDTP4K2zhRzPyBd9e0oikExUREJCoiKQFQqqKQ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s://encrypted-tbn1.gstatic.com/images?q=tbn:ANd9GcQGTi_K1gg9F-EgmA1ioASUQ4259P3TM19E2Evdh5IC4kiQ2s8Zd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60" y="2204864"/>
            <a:ext cx="41764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:\ЕФРЕМОВА\к бюджету на 2016 год\Бюджет для граждан\kvalifikacia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453650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4452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4869160"/>
            <a:ext cx="400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программу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286 004,1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484784"/>
            <a:ext cx="3816424" cy="317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5000"/>
              </a:lnSpc>
              <a:spcAft>
                <a:spcPts val="0"/>
              </a:spcAft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5000"/>
              </a:lnSpc>
              <a:spcAft>
                <a:spcPts val="0"/>
              </a:spcAft>
            </a:pP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муниципальной программы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управление Рамонского муниципального района Воронежской области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является решение вопросов местного значения, иных отдельных государственных полномочий и повышение эффективности деятельности органов местного самоуправления муниципального района. 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Picture 2" descr="M:\ЕФРЕМОВА\к бюджету на 2018-2020\Бюджет для граждан\Картинки 2017\ПЛАН-РАЗРАБОТКИ-НОВЫХ-ПРАВИЛ-И-НОРМ-ПО-ОХРАНЕ-ТРУДА-В-2016-ГОДУ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4614040" cy="37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:\ЕФРЕМОВА\к бюджету на 2021-2023\Бюджет для граждан\Картинки 2020\127648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32" y="1543655"/>
            <a:ext cx="4499992" cy="44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34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260648"/>
            <a:ext cx="7344816" cy="158417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«СОЗДАНИЕ БЛАГОПРИЯТНЫХ УСЛОВИЙ ДЛЯ НАСЕЛЕНИЯ  РАМОНСКОГО МУНИЦИПАЛЬНОГО РАЙОНА ВОРОНЕЖСКОЙ ОБЛАСТИ»</a:t>
            </a:r>
          </a:p>
          <a:p>
            <a:r>
              <a:rPr lang="ru-RU" sz="24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1662206"/>
            <a:ext cx="5724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90000"/>
                  <a:lumOff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Данная программа состоит из следующих подпрограмм: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«Развитие и поддержка малого и среднего предпринимательства в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Рамонском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муниципальной районе Воронежской области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создание благоприятного предпринимательского климата и условий для ведения бизнеса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 подпрограммы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доступным и комфортным жильем и коммунальными услугами населения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Рамонского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Воронежской области»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предоставление государственной поддержки в решении жилищной проблемы молодым семьям, признанным в установленном порядке нуждающимися в жилых помещениях. 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solidFill>
                <a:schemeClr val="accent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magas.su/sites/magas.su/files/newspics/7799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2" y="1663677"/>
            <a:ext cx="3156942" cy="242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90922" y="6021288"/>
            <a:ext cx="8881070" cy="637468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1400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400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 подпрограммы </a:t>
            </a:r>
            <a:r>
              <a:rPr lang="ru-RU" sz="14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«Охрана окружающей среды</a:t>
            </a:r>
            <a:r>
              <a:rPr lang="ru-RU" sz="1400" b="1" i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i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снижение негативного воздействия отходов на окружающую природную среду.</a:t>
            </a:r>
          </a:p>
          <a:p>
            <a:pPr algn="just">
              <a:spcAft>
                <a:spcPts val="0"/>
              </a:spcAft>
            </a:pPr>
            <a:r>
              <a:rPr lang="ru-RU" sz="1400" i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  </a:t>
            </a:r>
            <a:r>
              <a:rPr lang="ru-RU" sz="1400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подпрограммы </a:t>
            </a:r>
            <a:r>
              <a:rPr lang="ru-RU" sz="14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«Энергосбережение на территории </a:t>
            </a:r>
            <a:r>
              <a:rPr lang="ru-RU" sz="14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Рамонского</a:t>
            </a:r>
            <a:r>
              <a:rPr lang="ru-RU" sz="14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воронежской области»</a:t>
            </a:r>
            <a:r>
              <a:rPr lang="ru-RU" sz="1400" i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предусмотрено сокращение энергетических издержек в бюджетном секторе.</a:t>
            </a:r>
          </a:p>
          <a:p>
            <a:pPr indent="450215" algn="just">
              <a:spcAft>
                <a:spcPts val="0"/>
              </a:spcAft>
            </a:pPr>
            <a:r>
              <a:rPr lang="ru-RU" sz="1400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Целью  подпрограммы </a:t>
            </a:r>
            <a:r>
              <a:rPr lang="ru-RU" sz="14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«Повышение безопасности дорожного движения на территории </a:t>
            </a:r>
            <a:r>
              <a:rPr lang="ru-RU" sz="14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Рамонского</a:t>
            </a:r>
            <a:r>
              <a:rPr lang="ru-RU" sz="14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 Воронежской области</a:t>
            </a:r>
            <a:r>
              <a:rPr lang="ru-RU" sz="1400" b="1" i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обеспечение безопасных условий для участников дорожного.</a:t>
            </a:r>
          </a:p>
          <a:p>
            <a:pPr indent="450215" algn="just">
              <a:spcAft>
                <a:spcPts val="0"/>
              </a:spcAft>
            </a:pPr>
            <a:r>
              <a:rPr lang="ru-RU" sz="1400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Целью подпрограммы </a:t>
            </a:r>
            <a:r>
              <a:rPr lang="ru-RU" sz="14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«Защита населения и территории </a:t>
            </a:r>
            <a:r>
              <a:rPr lang="ru-RU" sz="14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Рамонского</a:t>
            </a:r>
            <a:r>
              <a:rPr lang="ru-RU" sz="14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воронежской области от чрезвычайных ситуаций , пожарной безопасности и безопасности людей на водных объектах</a:t>
            </a:r>
            <a:r>
              <a:rPr lang="ru-RU" sz="1400" b="1" i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минимизация социального и экономического ущерба наносимого населению в следствии чрезвычайных ситуаций.</a:t>
            </a:r>
            <a:endParaRPr lang="ru-RU" sz="1400" b="1" i="1" cap="none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M:\ЕФРЕМОВА\к бюджету на 2016 год\Бюджет для граждан\blagopriyatnaya_sre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47271"/>
            <a:ext cx="3024335" cy="247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:\ЕФРЕМОВА\к бюджету на 2016 год\Бюджет для граждан\blagopriyatnaya_sre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3" y="1663677"/>
            <a:ext cx="3156942" cy="255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:\ЕФРЕМОВА\к бюджету на 2018-2020\Бюджет для граждан\Картинки 2017\60d0bfdac15c4c79e4e9d2e454d5d83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1" y="1662206"/>
            <a:ext cx="3156941" cy="255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ЕФРЕМОВА\Исполнение за 2019\Бюджет для граждан\Картинки\images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0" y="1662206"/>
            <a:ext cx="3156941" cy="25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:\ЕФРЕМОВА\к бюджету на 2021-2023\Бюджет для граждан\Картинки 2018\img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2206"/>
            <a:ext cx="3240357" cy="25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8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ЕФРЕМОВА\к бюджету на 2019-2021\Бюджет для граждан\Картинки 2018\64432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2" y="1988840"/>
            <a:ext cx="1969600" cy="173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54156" y="44625"/>
            <a:ext cx="7366316" cy="761014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 РАСХОДОВ  НА РЕАЛИЗАЦИЮ НАЦИОНАЛЬНЫХ  ПРОЕКТОВ  В 2022 ГОДУ</a:t>
            </a:r>
            <a:endParaRPr lang="ru-RU" sz="2000" b="1" i="1" cap="none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2743742"/>
            <a:ext cx="2106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люди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102,7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M:\ЕФРЕМОВА\к бюджету на 2021-2023\Бюджет для граждан\Картинки 2020\cos-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1532124" cy="13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38765" y="4458598"/>
            <a:ext cx="252937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граждан </a:t>
            </a:r>
          </a:p>
          <a:p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851,7 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9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169649"/>
            <a:ext cx="2735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3 154,4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800" y="1026645"/>
            <a:ext cx="6372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3 153,8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рублей- федеральные и областные средства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800" y="1411366"/>
            <a:ext cx="60486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0,6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– средства районного бюджета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Левая фигурная скобка 11"/>
          <p:cNvSpPr/>
          <p:nvPr/>
        </p:nvSpPr>
        <p:spPr>
          <a:xfrm>
            <a:off x="2694076" y="1008067"/>
            <a:ext cx="155448" cy="7232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M:\ЕФРЕМОВА\к бюджету на 2021-2023\Бюджет для граждан\Картинки 2020\kindergarten-educator-Дошкольное-образование-в-России-educational-institution-child-png-clip-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65" y="2190164"/>
            <a:ext cx="1891759" cy="152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07404" y="2195678"/>
            <a:ext cx="22322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комфортной городской среды</a:t>
            </a:r>
          </a:p>
          <a:p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2 200,0 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9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M:\ЕФРЕМОВА\к бюджету на 2022-2024\Бюджет для граждан\Картинки 2021\pexels-photo-276562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2" y="1970936"/>
            <a:ext cx="1961964" cy="170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0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53457" y="37292"/>
            <a:ext cx="739172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ЗАРАБОТНОЙ ПЛАТЫ «УКАЗНЫХ» КАТЕГОРИЙ РАБОТНИКОВ УЧРЕЖДЕНИЙ ОБРАЗОВАНИЯ И КУЛЬТУРЫ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3052" y="114528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570542"/>
              </p:ext>
            </p:extLst>
          </p:nvPr>
        </p:nvGraphicFramePr>
        <p:xfrm>
          <a:off x="107504" y="1556791"/>
          <a:ext cx="8928992" cy="518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822">
                  <a:extLst>
                    <a:ext uri="{9D8B030D-6E8A-4147-A177-3AD203B41FA5}">
                      <a16:colId xmlns="" xmlns:a16="http://schemas.microsoft.com/office/drawing/2014/main" val="3694818562"/>
                    </a:ext>
                  </a:extLst>
                </a:gridCol>
                <a:gridCol w="1750926">
                  <a:extLst>
                    <a:ext uri="{9D8B030D-6E8A-4147-A177-3AD203B41FA5}">
                      <a16:colId xmlns="" xmlns:a16="http://schemas.microsoft.com/office/drawing/2014/main" val="1861053380"/>
                    </a:ext>
                  </a:extLst>
                </a:gridCol>
                <a:gridCol w="1488244">
                  <a:extLst>
                    <a:ext uri="{9D8B030D-6E8A-4147-A177-3AD203B41FA5}">
                      <a16:colId xmlns="" xmlns:a16="http://schemas.microsoft.com/office/drawing/2014/main" val="3126263509"/>
                    </a:ext>
                  </a:extLst>
                </a:gridCol>
              </a:tblGrid>
              <a:tr h="63146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7289493"/>
                  </a:ext>
                </a:extLst>
              </a:tr>
              <a:tr h="118255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Педагогических работников муниципальных учреждений общего образования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35 742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39 402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9304611"/>
                  </a:ext>
                </a:extLst>
              </a:tr>
              <a:tr h="118255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Педагогических работников муниципальных учреждений дошкольного  образования 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910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36 956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4856220"/>
                  </a:ext>
                </a:extLst>
              </a:tr>
              <a:tr h="1001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Педагогических работников муниципальных учреждений дополнительного  образования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36 159</a:t>
                      </a:r>
                    </a:p>
                    <a:p>
                      <a:pPr algn="ctr"/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40 623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997972"/>
                  </a:ext>
                </a:extLst>
              </a:tr>
              <a:tr h="1182557">
                <a:tc>
                  <a:txBody>
                    <a:bodyPr/>
                    <a:lstStyle/>
                    <a:p>
                      <a:pPr algn="l"/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 учреждений культуры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28 995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33 219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04766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85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28750" cy="92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54156" y="-23315"/>
            <a:ext cx="7510332" cy="114805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«ПРОГРАММНАЯ» СТРУКТУРА РАСХОДОВ РАЙОННОГО БЮДЖЕТА РАМОНСКОГО МУНИЦИПАЛЬНОГО РАЙОНА ВОРОНЕЖСКОЙ ОБЛАСТИ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272769"/>
              </p:ext>
            </p:extLst>
          </p:nvPr>
        </p:nvGraphicFramePr>
        <p:xfrm>
          <a:off x="179511" y="1124741"/>
          <a:ext cx="8856985" cy="5640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8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9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5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95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8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2021 год ,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2022 год ,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года к  2021 году , %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40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РАСХОДОВ,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1 367 068,7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1 772 543,4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ПРОГРАММЫ, всего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1 362 920,6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1 767 502,2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Рамонского муниципального района Воронежской области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911 455,7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1 035 430,0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и туризма в Рамонском муниципальном районе Воронежской области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83 231,0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110 123,3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63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сельского хозяйства на территории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Рамонского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района Воронежской области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14 871,7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102 539,1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63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 эффективное управление муниципальной собственностью Рамонского муниципального района Воронежской области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8 418,4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8 544,7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6094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финансами, создание условий для эффективного и ответственного управления муниципальными финансами, повышение устойчивости бюджетов поселений Рамонского муниципального района Воронежской области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218 125,6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145 095,5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271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управление Рамонского муниципального района Воронежской области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79 704,5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286 004,1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358,8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063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благоприятных условий для населения Рамонского муниципального района Воронежской области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47 113,7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79 765,6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169,3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3161">
                <a:tc>
                  <a:txBody>
                    <a:bodyPr/>
                    <a:lstStyle/>
                    <a:p>
                      <a:pPr indent="762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4 148,1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5 041,2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40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0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54156" y="836712"/>
            <a:ext cx="7972452" cy="6374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4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50" y="50579"/>
            <a:ext cx="7715250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РАСХОДОВ РАЙОННОГО БЮДЖЕТА </a:t>
            </a:r>
            <a:r>
              <a:rPr lang="ru-RU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000" b="1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АМОНСКОГО МУНИЦИПАЛЬНОГО РАЙОНА ВОРОНЕЖСКОЙ ОБЛАСТИ ЗА 2022 ГОД ПО МУНИЦИПАЛЬНЫМ ПРОГРАММАМ</a:t>
            </a:r>
            <a:endParaRPr lang="ru-RU" sz="2000" b="1" i="1" dirty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71330279"/>
              </p:ext>
            </p:extLst>
          </p:nvPr>
        </p:nvGraphicFramePr>
        <p:xfrm>
          <a:off x="107504" y="1340768"/>
          <a:ext cx="8928992" cy="534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849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48676" y="116632"/>
            <a:ext cx="7299788" cy="100811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РАМОНСКОГО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ВОРОНЕЖСКОЙ ОБЛАСТИ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332677"/>
              </p:ext>
            </p:extLst>
          </p:nvPr>
        </p:nvGraphicFramePr>
        <p:xfrm>
          <a:off x="179512" y="1124745"/>
          <a:ext cx="8856984" cy="562549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504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62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5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5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055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440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25946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95" marR="41095" marT="0" marB="0" anchor="ctr">
                    <a:solidFill>
                      <a:srgbClr val="E8EA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95" marR="41095" marT="0" marB="0" anchor="ctr">
                    <a:solidFill>
                      <a:srgbClr val="E8EA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95" marR="41095" marT="0" marB="0" anchor="ctr">
                    <a:solidFill>
                      <a:srgbClr val="E8EA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Исполнение факта 2022 года к плану 2022 года (%)</a:t>
                      </a:r>
                    </a:p>
                  </a:txBody>
                  <a:tcPr marL="41095" marR="41095" marT="0" marB="0" anchor="ctr">
                    <a:solidFill>
                      <a:srgbClr val="E8EA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года к исполнению 2021 года (%)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95" marR="41095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0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тыс. руб.)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95" marR="41095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(тыс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руб.)  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95" marR="41095" marT="0" marB="0" anchor="ctr">
                    <a:solidFill>
                      <a:srgbClr val="E8EA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 РАСХОДОВ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1 367 068,7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1 773 867,3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1 772 543,4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Социально-значимые расходы, 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660 138,0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820 820,5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820 490,9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в расходах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66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из них      Заработная плата с начислениями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582 394,6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728 642,8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728 399,3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99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в расходах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Оплата коммунальных услуг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47 109,2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57 656,2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57 583,8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30 634,2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34 521,5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507,8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доплата к пенсии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4 832,1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5 266,7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5 266,7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109,0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99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Первоочередные расходы, из них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316 546,9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617 641,4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616 937,6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в расходах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продукты питания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60188,3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102 164,1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102 023,7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</a:t>
                      </a:r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орюче-смазочные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материалы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12 683,0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16 547,6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16 539,8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строительные материалы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1 632,1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1 628,2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01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вневедомственная охрана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17 354,6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314,7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33 311,8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</a:tr>
              <a:tr h="1901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капитальный и текущий ремонт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66 856,5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95 695,2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95 628,1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01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34 603,4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42 777,3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42 777,3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2439117"/>
                  </a:ext>
                </a:extLst>
              </a:tr>
              <a:tr h="1901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проживание и питание в ВПР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170 758,4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170 731,9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</a:tr>
              <a:tr h="41621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Капитальные вложения в основные фонды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167 704,3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77 586,0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77 295,5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в расходах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834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Межбюджетные трансферты</a:t>
                      </a:r>
                    </a:p>
                  </a:txBody>
                  <a:tcPr marL="9525" marR="9525" marT="9525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222 679,5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257 819,4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257 819,4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99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в расходах</a:t>
                      </a:r>
                    </a:p>
                  </a:txBody>
                  <a:tcPr marL="9525" marR="9525" marT="9525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3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9672" y="476250"/>
            <a:ext cx="71287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Консолидированный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(сводный) бюджет района выполняет функцию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объединения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бюджетных показателей территории.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Включает в себя районный бюджет и все бюджеты городского и сельских поселений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. Он отражает сводные данные по доходам и расходам, источникам поступления финансовых средств и направлениям их использования на территории Рамонского муниципального района.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95736" y="2996952"/>
            <a:ext cx="4730824" cy="892228"/>
          </a:xfrm>
          <a:prstGeom prst="ellipse">
            <a:avLst/>
          </a:prstGeom>
          <a:solidFill>
            <a:schemeClr val="accent1">
              <a:lumMod val="10000"/>
              <a:lumOff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 Рамонского муниципального    района Воронежской области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172968" y="3917196"/>
            <a:ext cx="1008112" cy="96125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183103" y="3889180"/>
            <a:ext cx="914400" cy="9892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4606749"/>
            <a:ext cx="20162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муниципальных образований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4032851">
            <a:off x="1987914" y="3618747"/>
            <a:ext cx="386332" cy="432048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092280" y="4509120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бюджет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 rot="18020444">
            <a:off x="6875083" y="3640727"/>
            <a:ext cx="395581" cy="506275"/>
          </a:xfrm>
          <a:prstGeom prst="downArrow">
            <a:avLst>
              <a:gd name="adj1" fmla="val 50000"/>
              <a:gd name="adj2" fmla="val 6661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347864" y="4005064"/>
            <a:ext cx="720080" cy="76566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26840" y="3889180"/>
            <a:ext cx="16692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419872" y="5445224"/>
            <a:ext cx="864096" cy="78848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55975" y="5010329"/>
            <a:ext cx="1656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 стрелкой 30"/>
          <p:cNvCxnSpPr>
            <a:stCxn id="12" idx="6"/>
            <a:endCxn id="21" idx="2"/>
          </p:cNvCxnSpPr>
          <p:nvPr/>
        </p:nvCxnSpPr>
        <p:spPr>
          <a:xfrm flipV="1">
            <a:off x="2181080" y="4387897"/>
            <a:ext cx="1166784" cy="9927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2" idx="5"/>
            <a:endCxn id="24" idx="1"/>
          </p:cNvCxnSpPr>
          <p:nvPr/>
        </p:nvCxnSpPr>
        <p:spPr>
          <a:xfrm>
            <a:off x="2033445" y="4737679"/>
            <a:ext cx="1512971" cy="823017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18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0" y="50579"/>
            <a:ext cx="7715250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СТРУКТУРА РАСХОДОВ РАЙОННОГО БЮДЖЕТА РАМОНСКОГО МУНИЦИПАЛЬНОГО РАЙОНА ВОРОНЕЖСКОЙ ОБЛАСТИ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2022 ГОД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5009523"/>
              </p:ext>
            </p:extLst>
          </p:nvPr>
        </p:nvGraphicFramePr>
        <p:xfrm>
          <a:off x="107504" y="1110866"/>
          <a:ext cx="8928992" cy="5702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189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0"/>
            <a:ext cx="7463730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ПО РАЗДЕЛАМ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2022 ГОД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981799"/>
              </p:ext>
            </p:extLst>
          </p:nvPr>
        </p:nvGraphicFramePr>
        <p:xfrm>
          <a:off x="1" y="1043898"/>
          <a:ext cx="9108505" cy="5632386"/>
        </p:xfrm>
        <a:graphic>
          <a:graphicData uri="http://schemas.openxmlformats.org/drawingml/2006/table">
            <a:tbl>
              <a:tblPr/>
              <a:tblGrid>
                <a:gridCol w="31337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55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47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03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7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39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4151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40742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54864" marR="5486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Рз</a:t>
                      </a:r>
                    </a:p>
                  </a:txBody>
                  <a:tcPr marL="54864" marR="5486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 руб.)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4864" marR="5486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54864" marR="5486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факта 2022 года к плану 2022 года (%)</a:t>
                      </a:r>
                    </a:p>
                  </a:txBody>
                  <a:tcPr marL="54864" marR="5486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2022 года к исполнению 2021 года (%)</a:t>
                      </a:r>
                    </a:p>
                  </a:txBody>
                  <a:tcPr marL="54864" marR="5486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2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 бюджет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тыс. руб.)</a:t>
                      </a:r>
                    </a:p>
                  </a:txBody>
                  <a:tcPr marL="54864" marR="54864" marT="0" marB="0" anchor="ctr" horzOverflow="overflow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(тыс. руб.)   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64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1 367 068,7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1 773 867,3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/>
                        </a:rPr>
                        <a:t> 772 543,4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99,9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129,7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07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93 524,0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170 079,8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169 464,0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99,6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181,2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07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200,0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97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131 192,2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131 190,5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72 681,7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60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143 777,6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120 373,6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120 254,6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99,9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83,6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07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27 190,0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51 828,3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51 772,4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99,9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190,4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011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870 991,8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966 281,0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965 888,2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110,9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8841674"/>
                  </a:ext>
                </a:extLst>
              </a:tr>
              <a:tr h="2407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57 556,3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81 302,4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81 217,5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99,9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141,1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07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30 634,2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34 521,5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34 507,8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112,6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07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43 626,7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82 054,5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82 014,3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188,0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797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13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9368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54864" marR="54864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99 537,6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136 134,0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136 134,1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/>
                        </a:rPr>
                        <a:t>136,8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43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0" y="50579"/>
            <a:ext cx="746373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 ПО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РАЗДЕЛАМ ЗА 2022 ГОД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245962"/>
              </p:ext>
            </p:extLst>
          </p:nvPr>
        </p:nvGraphicFramePr>
        <p:xfrm>
          <a:off x="0" y="776275"/>
          <a:ext cx="9108503" cy="61192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0567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77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6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12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81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118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2021год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  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тыс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год,     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тыс. руб.</a:t>
                      </a:r>
                      <a:endParaRPr kumimoji="0" lang="ru-RU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 за 2022 год от исполнения за 2021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62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(+, -) тыс. руб.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73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93 524,0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169 464,0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75 940,0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46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92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131 190,5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131 010,0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72 681,7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73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143 777,6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120 254,6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-23 523,0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73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ЖКХ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27 190,0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51 772,4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24 582,4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73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6490096"/>
                  </a:ext>
                </a:extLst>
              </a:tr>
              <a:tr h="1846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2852835"/>
                  </a:ext>
                </a:extLst>
              </a:tr>
              <a:tr h="1873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870 991,8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965 888,2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94 896,4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73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57 556,3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81 217,5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23 661,2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22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30 634,2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34 507,8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3 873,6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22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626,7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82 014,3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38 387,6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22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3692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муниципальных образований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99 537,6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136 134,1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36 596,5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846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1 367 068,7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1 772 543,4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405 474,7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b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29" marR="43229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6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0" y="50579"/>
            <a:ext cx="7715250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СТРУКТУРА РАСХОДОВ РАЙОННОГО БЮДЖЕТА РАМОНСКОГО МУНИЦИПАЛЬНОГО РАЙОНА ВОРОНЕЖСКОЙ ОБЛАСТИ </a:t>
            </a: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09735289"/>
              </p:ext>
            </p:extLst>
          </p:nvPr>
        </p:nvGraphicFramePr>
        <p:xfrm>
          <a:off x="107504" y="1066242"/>
          <a:ext cx="9001000" cy="574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93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50" y="50579"/>
            <a:ext cx="746373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БЮДЖЕТА ПО ОСНОВНЫМ РАЗДЕЛАМ НА ДУШУ НАСЕЛЕНИЯ ЗА 2022 ГОД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62985"/>
              </p:ext>
            </p:extLst>
          </p:nvPr>
        </p:nvGraphicFramePr>
        <p:xfrm>
          <a:off x="323528" y="1052736"/>
          <a:ext cx="8640960" cy="56147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2446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95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7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91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9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Исполнено                                 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год, (рублей)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Исполнено                            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(рублей)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087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37 956,2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46 887,7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478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2 596,7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4 482,7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87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оборона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175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3 470,3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87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3 991,9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3 181,0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562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7741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4255052"/>
                  </a:ext>
                </a:extLst>
              </a:tr>
              <a:tr h="28087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24 182,8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25 549,9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087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1 598,0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2 148,4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087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087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1 211,3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2 169,5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34121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2349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08" marR="49408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2 763,6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3 601,1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59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547664" y="15875"/>
            <a:ext cx="7058174" cy="833438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РАСХОДЫ РАЙОННОГО БЮДЖЕТА В РАСЧЕТЕ НА ДУШУ НАСЕЛЕНИЯ ЗА 2020-2022 ГОДЫ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439738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300192" y="1129680"/>
            <a:ext cx="2648544" cy="869379"/>
          </a:xfrm>
          <a:prstGeom prst="roundRect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400" b="1" kern="0" dirty="0">
              <a:ln w="10541" cap="flat" cmpd="sng" algn="ctr">
                <a:solidFill>
                  <a:srgbClr val="7D7D7D"/>
                </a:solidFill>
                <a:prstDash val="solid"/>
                <a:round/>
              </a:ln>
              <a:gradFill>
                <a:gsLst>
                  <a:gs pos="0">
                    <a:srgbClr val="FFFFFF"/>
                  </a:gs>
                  <a:gs pos="9000">
                    <a:srgbClr val="FFFFFF"/>
                  </a:gs>
                  <a:gs pos="50000">
                    <a:srgbClr val="7C7C7C"/>
                  </a:gs>
                  <a:gs pos="7900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Расходов </a:t>
            </a:r>
            <a:r>
              <a:rPr lang="ru-RU" sz="1100" b="1" u="sng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районного бюджета</a:t>
            </a: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 </a:t>
            </a:r>
            <a:r>
              <a:rPr lang="ru-RU" sz="1100" b="1" kern="0" dirty="0" err="1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Рамонского</a:t>
            </a: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 муниципального района Воронежской области приходится на одного гражданина</a:t>
            </a:r>
            <a:endParaRPr lang="ru-RU" sz="1100" kern="0" dirty="0"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1" y="2105024"/>
            <a:ext cx="2639021" cy="981076"/>
          </a:xfrm>
          <a:prstGeom prst="roundRect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400" b="1" kern="0" dirty="0">
              <a:ln w="10541" cap="flat" cmpd="sng" algn="ctr">
                <a:solidFill>
                  <a:srgbClr val="7D7D7D"/>
                </a:solidFill>
                <a:prstDash val="solid"/>
                <a:round/>
              </a:ln>
              <a:gradFill>
                <a:gsLst>
                  <a:gs pos="0">
                    <a:srgbClr val="FFFFFF"/>
                  </a:gs>
                  <a:gs pos="9000">
                    <a:srgbClr val="FFFFFF"/>
                  </a:gs>
                  <a:gs pos="50000">
                    <a:srgbClr val="7C7C7C"/>
                  </a:gs>
                  <a:gs pos="7900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Расходов районного бюджета </a:t>
            </a:r>
            <a:r>
              <a:rPr lang="ru-RU" sz="1100" b="1" kern="0" dirty="0" err="1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Рамонского</a:t>
            </a: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 муниципального района Воронежской области </a:t>
            </a:r>
            <a:r>
              <a:rPr lang="ru-RU" sz="1100" b="1" u="sng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на  социальную политику</a:t>
            </a: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 приходится на одного гражданина</a:t>
            </a:r>
            <a:endParaRPr lang="ru-RU" sz="1100" kern="0" dirty="0"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4" name="Овал 13"/>
          <p:cNvSpPr/>
          <p:nvPr/>
        </p:nvSpPr>
        <p:spPr>
          <a:xfrm>
            <a:off x="107506" y="3212974"/>
            <a:ext cx="1008110" cy="720081"/>
          </a:xfrm>
          <a:prstGeom prst="ellipse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93 053,5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5" name="Овал 14"/>
          <p:cNvSpPr/>
          <p:nvPr/>
        </p:nvSpPr>
        <p:spPr>
          <a:xfrm>
            <a:off x="1043609" y="3212975"/>
            <a:ext cx="936103" cy="720079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7 754,5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месяц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00191" y="3212975"/>
            <a:ext cx="2648545" cy="936105"/>
          </a:xfrm>
          <a:prstGeom prst="roundRect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400" b="1" kern="0" dirty="0">
              <a:ln w="10541" cap="flat" cmpd="sng" algn="ctr">
                <a:solidFill>
                  <a:srgbClr val="7D7D7D"/>
                </a:solidFill>
                <a:prstDash val="solid"/>
                <a:round/>
              </a:ln>
              <a:gradFill>
                <a:gsLst>
                  <a:gs pos="0">
                    <a:srgbClr val="FFFFFF"/>
                  </a:gs>
                  <a:gs pos="9000">
                    <a:srgbClr val="FFFFFF"/>
                  </a:gs>
                  <a:gs pos="50000">
                    <a:srgbClr val="7C7C7C"/>
                  </a:gs>
                  <a:gs pos="7900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400" b="1" kern="0" dirty="0">
              <a:ln w="10541" cap="flat" cmpd="sng" algn="ctr">
                <a:solidFill>
                  <a:srgbClr val="7D7D7D"/>
                </a:solidFill>
                <a:prstDash val="solid"/>
                <a:round/>
              </a:ln>
              <a:gradFill>
                <a:gsLst>
                  <a:gs pos="0">
                    <a:srgbClr val="FFFFFF"/>
                  </a:gs>
                  <a:gs pos="9000">
                    <a:srgbClr val="FFFFFF"/>
                  </a:gs>
                  <a:gs pos="50000">
                    <a:srgbClr val="7C7C7C"/>
                  </a:gs>
                  <a:gs pos="7900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Расходов районного бюджета </a:t>
            </a:r>
            <a:r>
              <a:rPr lang="ru-RU" sz="1100" b="1" kern="0" dirty="0" err="1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Рамонского</a:t>
            </a: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 муниципального района Воронежской области </a:t>
            </a:r>
            <a:r>
              <a:rPr lang="ru-RU" sz="1100" b="1" u="sng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на  общее образование</a:t>
            </a: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  приходится на одного ученика</a:t>
            </a:r>
            <a:endParaRPr lang="ru-RU" sz="1100" kern="0" dirty="0"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kern="0" spc="100" dirty="0">
                <a:ln w="17996" cap="flat" cmpd="sng" algn="ctr">
                  <a:solidFill>
                    <a:srgbClr val="92AEF7"/>
                  </a:solidFill>
                  <a:prstDash val="solid"/>
                  <a:round/>
                </a:ln>
                <a:solidFill>
                  <a:srgbClr val="0078FF">
                    <a:alpha val="5700"/>
                  </a:srgbClr>
                </a:solidFill>
                <a:effectLst>
                  <a:outerShdw blurRad="25006" dist="20003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 </a:t>
            </a: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7" name="Овал 16"/>
          <p:cNvSpPr/>
          <p:nvPr/>
        </p:nvSpPr>
        <p:spPr>
          <a:xfrm>
            <a:off x="114909" y="4210278"/>
            <a:ext cx="1080120" cy="657225"/>
          </a:xfrm>
          <a:prstGeom prst="ellipse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119 008,3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8" name="Овал 17"/>
          <p:cNvSpPr/>
          <p:nvPr/>
        </p:nvSpPr>
        <p:spPr>
          <a:xfrm>
            <a:off x="1043609" y="4210277"/>
            <a:ext cx="936103" cy="657225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9 917,3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месяц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0" name="Овал 19"/>
          <p:cNvSpPr/>
          <p:nvPr/>
        </p:nvSpPr>
        <p:spPr>
          <a:xfrm>
            <a:off x="107507" y="5229200"/>
            <a:ext cx="1008109" cy="720080"/>
          </a:xfrm>
          <a:prstGeom prst="ellipse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1 785,8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1" name="Овал 20"/>
          <p:cNvSpPr/>
          <p:nvPr/>
        </p:nvSpPr>
        <p:spPr>
          <a:xfrm>
            <a:off x="1043609" y="5229200"/>
            <a:ext cx="936104" cy="720080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148,8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месяц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00191" y="5157192"/>
            <a:ext cx="2648546" cy="864096"/>
          </a:xfrm>
          <a:prstGeom prst="roundRect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400" b="1" kern="0" dirty="0">
              <a:ln w="10541" cap="flat" cmpd="sng" algn="ctr">
                <a:solidFill>
                  <a:srgbClr val="7D7D7D"/>
                </a:solidFill>
                <a:prstDash val="solid"/>
                <a:round/>
              </a:ln>
              <a:gradFill>
                <a:gsLst>
                  <a:gs pos="0">
                    <a:srgbClr val="FFFFFF"/>
                  </a:gs>
                  <a:gs pos="9000">
                    <a:srgbClr val="FFFFFF"/>
                  </a:gs>
                  <a:gs pos="50000">
                    <a:srgbClr val="7C7C7C"/>
                  </a:gs>
                  <a:gs pos="7900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Расходов районного бюджета </a:t>
            </a:r>
            <a:r>
              <a:rPr lang="ru-RU" sz="1100" b="1" kern="0" dirty="0" err="1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Рамонского</a:t>
            </a: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 муниципального района Воронежской области </a:t>
            </a:r>
            <a:r>
              <a:rPr lang="ru-RU" sz="1100" b="1" u="sng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на культуру</a:t>
            </a: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 приходится на одного гражданина</a:t>
            </a:r>
            <a:endParaRPr lang="ru-RU" sz="1100" kern="0" dirty="0"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3" name="Овал 22"/>
          <p:cNvSpPr/>
          <p:nvPr/>
        </p:nvSpPr>
        <p:spPr>
          <a:xfrm>
            <a:off x="107505" y="2276872"/>
            <a:ext cx="1008110" cy="720079"/>
          </a:xfrm>
          <a:prstGeom prst="ellipse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905,0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4" name="Овал 23"/>
          <p:cNvSpPr/>
          <p:nvPr/>
        </p:nvSpPr>
        <p:spPr>
          <a:xfrm>
            <a:off x="1043609" y="2276871"/>
            <a:ext cx="936103" cy="720079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75,4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</a:t>
            </a: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месяц</a:t>
            </a: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5" name="Овал 24"/>
          <p:cNvSpPr/>
          <p:nvPr/>
        </p:nvSpPr>
        <p:spPr>
          <a:xfrm>
            <a:off x="114908" y="1346597"/>
            <a:ext cx="1144723" cy="758428"/>
          </a:xfrm>
          <a:prstGeom prst="ellipse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49 607,5 рублей в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год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6" name="Овал 25"/>
          <p:cNvSpPr/>
          <p:nvPr/>
        </p:nvSpPr>
        <p:spPr>
          <a:xfrm>
            <a:off x="1043609" y="1382911"/>
            <a:ext cx="1008111" cy="685800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4 133,9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</a:t>
            </a: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месяц</a:t>
            </a: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300191" y="4221088"/>
            <a:ext cx="2648545" cy="827162"/>
          </a:xfrm>
          <a:prstGeom prst="roundRect">
            <a:avLst/>
          </a:prstGeom>
          <a:solidFill>
            <a:srgbClr val="FBFED2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400" b="1" kern="0" dirty="0">
              <a:ln w="10541" cap="flat" cmpd="sng" algn="ctr">
                <a:solidFill>
                  <a:srgbClr val="7D7D7D"/>
                </a:solidFill>
                <a:prstDash val="solid"/>
                <a:round/>
              </a:ln>
              <a:gradFill>
                <a:gsLst>
                  <a:gs pos="0">
                    <a:srgbClr val="FFFFFF"/>
                  </a:gs>
                  <a:gs pos="9000">
                    <a:srgbClr val="FFFFFF"/>
                  </a:gs>
                  <a:gs pos="50000">
                    <a:srgbClr val="7C7C7C"/>
                  </a:gs>
                  <a:gs pos="7900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1400" b="1" kern="0" dirty="0">
              <a:ln w="10541" cap="flat" cmpd="sng" algn="ctr">
                <a:solidFill>
                  <a:srgbClr val="7D7D7D"/>
                </a:solidFill>
                <a:prstDash val="solid"/>
                <a:round/>
              </a:ln>
              <a:gradFill>
                <a:gsLst>
                  <a:gs pos="0">
                    <a:srgbClr val="FFFFFF"/>
                  </a:gs>
                  <a:gs pos="9000">
                    <a:srgbClr val="FFFFFF"/>
                  </a:gs>
                  <a:gs pos="50000">
                    <a:srgbClr val="7C7C7C"/>
                  </a:gs>
                  <a:gs pos="7900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Расходов районного бюджета Рамонского муниципального района Воронежской области </a:t>
            </a:r>
            <a:r>
              <a:rPr lang="ru-RU" sz="1100" b="1" u="sng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на </a:t>
            </a:r>
            <a:r>
              <a:rPr lang="ru-RU" sz="1100" b="1" u="sng" kern="0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дошкольное образование </a:t>
            </a:r>
            <a:r>
              <a:rPr lang="ru-RU" sz="1100" b="1" kern="0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на </a:t>
            </a:r>
            <a:r>
              <a:rPr lang="ru-RU" sz="1100" b="1" kern="0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одного </a:t>
            </a:r>
            <a:r>
              <a:rPr lang="ru-RU" sz="1100" b="1" kern="0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Calibri"/>
                <a:ea typeface="Calibri"/>
                <a:cs typeface="Times New Roman"/>
              </a:rPr>
              <a:t>дошкольника</a:t>
            </a:r>
            <a:endParaRPr lang="ru-RU" sz="1100" kern="0" dirty="0"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kern="0" spc="100" dirty="0">
                <a:ln w="17996" cap="flat" cmpd="sng" algn="ctr">
                  <a:solidFill>
                    <a:srgbClr val="92AEF7"/>
                  </a:solidFill>
                  <a:prstDash val="solid"/>
                  <a:round/>
                </a:ln>
                <a:solidFill>
                  <a:srgbClr val="0078FF">
                    <a:alpha val="5700"/>
                  </a:srgbClr>
                </a:solidFill>
                <a:effectLst>
                  <a:outerShdw blurRad="25006" dist="20003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 </a:t>
            </a:r>
            <a:endParaRPr lang="ru-RU" sz="11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28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5" y="1052736"/>
            <a:ext cx="1008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2020 год</a:t>
            </a:r>
            <a:endParaRPr lang="ru-RU" sz="1100" dirty="0"/>
          </a:p>
        </p:txBody>
      </p:sp>
      <p:sp>
        <p:nvSpPr>
          <p:cNvPr id="3" name="Овал 2"/>
          <p:cNvSpPr/>
          <p:nvPr/>
        </p:nvSpPr>
        <p:spPr>
          <a:xfrm>
            <a:off x="2195736" y="1346598"/>
            <a:ext cx="1008112" cy="72211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37 956,2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</p:txBody>
      </p:sp>
      <p:sp>
        <p:nvSpPr>
          <p:cNvPr id="4" name="Овал 3"/>
          <p:cNvSpPr/>
          <p:nvPr/>
        </p:nvSpPr>
        <p:spPr>
          <a:xfrm>
            <a:off x="2195736" y="2276872"/>
            <a:ext cx="1008112" cy="72007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850,5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2123726" y="3212975"/>
            <a:ext cx="1080122" cy="7200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109 122,3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</p:txBody>
      </p:sp>
      <p:sp>
        <p:nvSpPr>
          <p:cNvPr id="6" name="Овал 5"/>
          <p:cNvSpPr/>
          <p:nvPr/>
        </p:nvSpPr>
        <p:spPr>
          <a:xfrm>
            <a:off x="2123726" y="4210277"/>
            <a:ext cx="1080122" cy="65722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136 034,1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</p:txBody>
      </p:sp>
      <p:sp>
        <p:nvSpPr>
          <p:cNvPr id="7" name="Овал 6"/>
          <p:cNvSpPr/>
          <p:nvPr/>
        </p:nvSpPr>
        <p:spPr>
          <a:xfrm>
            <a:off x="2195736" y="5229200"/>
            <a:ext cx="1008112" cy="7200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1 598,0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</p:txBody>
      </p:sp>
      <p:sp>
        <p:nvSpPr>
          <p:cNvPr id="8" name="Овал 7"/>
          <p:cNvSpPr/>
          <p:nvPr/>
        </p:nvSpPr>
        <p:spPr>
          <a:xfrm>
            <a:off x="3131840" y="1314346"/>
            <a:ext cx="972108" cy="7543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3 163,0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месяц</a:t>
            </a:r>
          </a:p>
        </p:txBody>
      </p:sp>
      <p:sp>
        <p:nvSpPr>
          <p:cNvPr id="9" name="Овал 8"/>
          <p:cNvSpPr/>
          <p:nvPr/>
        </p:nvSpPr>
        <p:spPr>
          <a:xfrm>
            <a:off x="3131840" y="2276872"/>
            <a:ext cx="972108" cy="720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70,9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рублей в месяц</a:t>
            </a:r>
          </a:p>
        </p:txBody>
      </p:sp>
      <p:sp>
        <p:nvSpPr>
          <p:cNvPr id="11" name="Овал 10"/>
          <p:cNvSpPr/>
          <p:nvPr/>
        </p:nvSpPr>
        <p:spPr>
          <a:xfrm>
            <a:off x="3131840" y="3212974"/>
            <a:ext cx="972108" cy="720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</a:rPr>
              <a:t>9 093,5 рублей в месяц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131839" y="4210276"/>
            <a:ext cx="1080121" cy="6572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  11 336,2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месяц</a:t>
            </a:r>
          </a:p>
        </p:txBody>
      </p:sp>
      <p:sp>
        <p:nvSpPr>
          <p:cNvPr id="19" name="Овал 18"/>
          <p:cNvSpPr/>
          <p:nvPr/>
        </p:nvSpPr>
        <p:spPr>
          <a:xfrm>
            <a:off x="3131840" y="5229200"/>
            <a:ext cx="972108" cy="7200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133,2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месяц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3808" y="998875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2021 год</a:t>
            </a:r>
            <a:endParaRPr lang="ru-RU" sz="1100" dirty="0"/>
          </a:p>
        </p:txBody>
      </p:sp>
      <p:sp>
        <p:nvSpPr>
          <p:cNvPr id="30" name="Овал 29"/>
          <p:cNvSpPr/>
          <p:nvPr/>
        </p:nvSpPr>
        <p:spPr>
          <a:xfrm>
            <a:off x="4438583" y="1330472"/>
            <a:ext cx="1008112" cy="75436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46 887,7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</p:txBody>
      </p:sp>
      <p:sp>
        <p:nvSpPr>
          <p:cNvPr id="31" name="Овал 30"/>
          <p:cNvSpPr/>
          <p:nvPr/>
        </p:nvSpPr>
        <p:spPr>
          <a:xfrm>
            <a:off x="4438584" y="2276872"/>
            <a:ext cx="1008112" cy="72007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912,8 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</p:txBody>
      </p:sp>
      <p:sp>
        <p:nvSpPr>
          <p:cNvPr id="5120" name="Овал 5119"/>
          <p:cNvSpPr/>
          <p:nvPr/>
        </p:nvSpPr>
        <p:spPr>
          <a:xfrm>
            <a:off x="4355976" y="3212974"/>
            <a:ext cx="1090720" cy="72008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114 124,2 рублей в год</a:t>
            </a:r>
            <a:endParaRPr lang="ru-RU" sz="11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5" name="Овал 5124"/>
          <p:cNvSpPr/>
          <p:nvPr/>
        </p:nvSpPr>
        <p:spPr>
          <a:xfrm>
            <a:off x="4355976" y="4210276"/>
            <a:ext cx="1090719" cy="65722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166 323,3 рублей в год</a:t>
            </a:r>
            <a:endParaRPr lang="ru-RU" sz="11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6" name="Овал 5125"/>
          <p:cNvSpPr/>
          <p:nvPr/>
        </p:nvSpPr>
        <p:spPr>
          <a:xfrm>
            <a:off x="4438584" y="5229200"/>
            <a:ext cx="1008111" cy="72008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2 169,5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год</a:t>
            </a:r>
          </a:p>
        </p:txBody>
      </p:sp>
      <p:sp>
        <p:nvSpPr>
          <p:cNvPr id="5129" name="TextBox 5128"/>
          <p:cNvSpPr txBox="1"/>
          <p:nvPr/>
        </p:nvSpPr>
        <p:spPr>
          <a:xfrm>
            <a:off x="5076057" y="945014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2022 год</a:t>
            </a:r>
            <a:endParaRPr lang="ru-RU" sz="1100" dirty="0"/>
          </a:p>
        </p:txBody>
      </p:sp>
      <p:sp>
        <p:nvSpPr>
          <p:cNvPr id="5130" name="Овал 5129"/>
          <p:cNvSpPr/>
          <p:nvPr/>
        </p:nvSpPr>
        <p:spPr>
          <a:xfrm>
            <a:off x="5292080" y="1314346"/>
            <a:ext cx="936104" cy="7543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3 907,3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месяц</a:t>
            </a:r>
          </a:p>
        </p:txBody>
      </p:sp>
      <p:sp>
        <p:nvSpPr>
          <p:cNvPr id="5131" name="Овал 5130"/>
          <p:cNvSpPr/>
          <p:nvPr/>
        </p:nvSpPr>
        <p:spPr>
          <a:xfrm>
            <a:off x="5292080" y="2276871"/>
            <a:ext cx="936104" cy="7200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76,1 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месяц</a:t>
            </a:r>
          </a:p>
        </p:txBody>
      </p:sp>
      <p:sp>
        <p:nvSpPr>
          <p:cNvPr id="5132" name="Овал 5131"/>
          <p:cNvSpPr/>
          <p:nvPr/>
        </p:nvSpPr>
        <p:spPr>
          <a:xfrm>
            <a:off x="5292080" y="3212973"/>
            <a:ext cx="936104" cy="72008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9 510,4 рублей в месяц</a:t>
            </a:r>
            <a:endParaRPr lang="ru-RU" sz="11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3" name="Овал 5132"/>
          <p:cNvSpPr/>
          <p:nvPr/>
        </p:nvSpPr>
        <p:spPr>
          <a:xfrm>
            <a:off x="5292079" y="4210276"/>
            <a:ext cx="1008111" cy="65722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13 860,3 рублей в месяц</a:t>
            </a:r>
            <a:endParaRPr lang="ru-RU" sz="11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4" name="Овал 5133"/>
          <p:cNvSpPr/>
          <p:nvPr/>
        </p:nvSpPr>
        <p:spPr>
          <a:xfrm>
            <a:off x="5302688" y="5229200"/>
            <a:ext cx="925495" cy="7200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100" kern="0" dirty="0" smtClea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180,8 рублей </a:t>
            </a:r>
            <a:r>
              <a:rPr lang="ru-RU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rPr>
              <a:t>в месяц</a:t>
            </a:r>
          </a:p>
        </p:txBody>
      </p:sp>
    </p:spTree>
    <p:extLst>
      <p:ext uri="{BB962C8B-B14F-4D97-AF65-F5344CB8AC3E}">
        <p14:creationId xmlns:p14="http://schemas.microsoft.com/office/powerpoint/2010/main" val="3321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750" y="0"/>
            <a:ext cx="771525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НОРМАТИВНЫЕ ОБЯЗАТЕЛЬСТВА РАЙОННОГО БЮДЖЕТА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50" y="764704"/>
            <a:ext cx="7535738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обязательства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физическим лицом, подлежащим исполнению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денежной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в установленном соответствующим законом, иным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правовым актом размере или имеющие установленный порядок его индексации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512626"/>
              </p:ext>
            </p:extLst>
          </p:nvPr>
        </p:nvGraphicFramePr>
        <p:xfrm>
          <a:off x="107504" y="1590964"/>
          <a:ext cx="8902289" cy="5186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535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94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28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64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11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выплат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2021 год , (тыс. руб.)</a:t>
                      </a: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2022 год , (тыс. руб.)</a:t>
                      </a: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года к  2021 году , %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52" marR="36852" marT="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1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23 932,0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25 214,8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9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компенсацию, выплачиваемую родителям (законным представителям) в целях материальной поддержки воспитания и обучения детей, посещающих образовательные организации, реализующие образовательную программу дошкольного образования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единовременного пособия при всех формах устройства детей, лишенных родительского попечения, в семью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4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выплат приемной семье на содержание подопечных детей в рамках подпрограммы «Социализация детей-сирот и детей, нуждающихся в особой заботе государства»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3 351,9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4 061,0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обеспечение выплаты вознаграждения, причитающегося приемному родителю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3 549,6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4 395,5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123,8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8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выплат семьям опекунов на содержание подопечных детей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5 467,4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5 264,2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96,3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Предоставление мер социальной поддержки граждан, имеющих звание «Почетный гражданин Рамонского муниципального района Воронежской области»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504,0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74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на улучшение жилищных условий граждан, проживающих в сельской местности, в том числе молодых семей и молодых специалистов, проживающих и работающих на селе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5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на обеспечение жильем  молодых семей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10 819,2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10 953,6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1" marR="45291" marT="0" marB="0" anchor="ctr">
                    <a:solidFill>
                      <a:srgbClr val="E8E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E8EA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8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301" y="54977"/>
            <a:ext cx="7338408" cy="682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  ИЗ РАЙОННОГО БЮДЖЕТА БЮДЖЕТАМ ПОСЕЛЕНИЙ ЗА 2021-2022 </a:t>
            </a:r>
            <a:r>
              <a:rPr lang="ru-RU" sz="2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10621" y="1988840"/>
            <a:ext cx="46342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0620" y="4403720"/>
            <a:ext cx="46342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4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5913" y="5626539"/>
            <a:ext cx="820891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4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9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09856" y="65461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759904"/>
              </p:ext>
            </p:extLst>
          </p:nvPr>
        </p:nvGraphicFramePr>
        <p:xfrm>
          <a:off x="107505" y="931613"/>
          <a:ext cx="8928991" cy="5837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14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58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58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58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517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0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106 250,8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157 485,4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170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 на выравнивание уровня бюджетной обеспеченности из районного бюджета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26 500,0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26 500,0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321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 на выравнивание уровня бюджетной обеспеченности за счет субвенции, передаваемой из областного бюджета на осуществление полномочий по расчету и предоставлению дотаций поселениям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7 343,0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7 898,0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170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МБТ на поддержку мер по обеспечению сбалансированности бюджетов поселений из бюджета муниципального района 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16 610,0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70 348,5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31402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из районного бюджета Рамонского муниципального района Воронежской области бюджетам сельских поселений и направляемых на осуществление дорожной деятельности и использование автомобильных дорог в отношении автомобильных дорог местного значения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24 359,0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30 722,0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321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 бюджетам поселений на реализацию мероприятий по строительству, реконструкции, капитальному и текущему ремонту объектов муниципальной собственности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0321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 бюджетам поселений на мероприятия по развитию газификации, водоснабжения и водоотведения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5170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 бюджетам поселений на благоустройство территории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5170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 бюджетам поселений на поощрение поселений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0321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 бюджетам поселений за счет  зарезервированных средств из районного бюджета, связанных с особенностями исполнения бюджета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15 404,1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16 046,9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9" marR="7679" marT="7679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34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6316"/>
            <a:ext cx="6984776" cy="132445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РАМОНСКОГО </a:t>
            </a:r>
            <a:r>
              <a:rPr lang="ru-RU" sz="2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01.01.202</a:t>
            </a:r>
            <a:r>
              <a:rPr lang="en-US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- 01.01.202</a:t>
            </a:r>
            <a:r>
              <a:rPr lang="en-US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502896"/>
              </p:ext>
            </p:extLst>
          </p:nvPr>
        </p:nvGraphicFramePr>
        <p:xfrm>
          <a:off x="179512" y="1412779"/>
          <a:ext cx="8640961" cy="5328589"/>
        </p:xfrm>
        <a:graphic>
          <a:graphicData uri="http://schemas.openxmlformats.org/drawingml/2006/table">
            <a:tbl>
              <a:tblPr firstRow="1" bandRow="1"/>
              <a:tblGrid>
                <a:gridCol w="31354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89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90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75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0947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Вид долгового обязательства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Сумма, тыс. 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9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01.01.202</a:t>
                      </a: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01.01.202</a:t>
                      </a: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01.01.202</a:t>
                      </a: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61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Всего муниципальный долг,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C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31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46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 бюджетные кредиты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861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кредиты кредитных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C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691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Отношение муниципального долга к налоговым и неналоговым доходам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83586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ГОСУДАРСТВЕННЫЕ ИНФОРМАЦИОННЫЕ РЕСУРСЫ</a:t>
            </a:r>
            <a:endParaRPr lang="ru-RU" sz="20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88522"/>
            <a:ext cx="8003231" cy="5616624"/>
          </a:xfrm>
        </p:spPr>
        <p:txBody>
          <a:bodyPr/>
          <a:lstStyle/>
          <a:p>
            <a:pPr marL="114300" indent="0">
              <a:buNone/>
            </a:pPr>
            <a:endParaRPr lang="ru-RU" b="1" dirty="0"/>
          </a:p>
        </p:txBody>
      </p:sp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9" y="1085997"/>
            <a:ext cx="2664295" cy="3600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</a:t>
            </a:r>
            <a:endParaRPr lang="ru-RU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7446" y="1087236"/>
            <a:ext cx="5883025" cy="3600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endParaRPr lang="ru-RU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7824" y="1484784"/>
            <a:ext cx="5832648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послания Президента Российской Федерации, </a:t>
            </a:r>
            <a:r>
              <a:rPr lang="ru-RU" sz="1600" dirty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 Президента Российской </a:t>
            </a:r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21 июля 2020 года</a:t>
            </a:r>
          </a:p>
          <a:p>
            <a:pPr algn="ctr"/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2132856"/>
            <a:ext cx="5832648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 «Бюджет для граждан», обсуждения и события по вопросу открытых данных</a:t>
            </a:r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824" y="2780928"/>
            <a:ext cx="5832648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бюджетах и бюджетном процессе в Российской Федерации (включая бюджеты </a:t>
            </a:r>
            <a:r>
              <a:rPr lang="ru-RU" sz="1600" dirty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</a:t>
            </a:r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бюджеты муниципальных образований)</a:t>
            </a:r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87821" y="3789040"/>
            <a:ext cx="5832649" cy="889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федеральном бюджете, бюджетной политике, электронном бюджете, Резервном фонде и Фонде национального благосостояния, а так же иная информация</a:t>
            </a:r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56282" y="4797152"/>
            <a:ext cx="5864188" cy="8640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прогнозах социально- </a:t>
            </a:r>
            <a:r>
              <a:rPr lang="ru-RU" sz="1600" dirty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 развития  Российской Федерации </a:t>
            </a:r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отдельных секторов экономики</a:t>
            </a:r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87824" y="5733256"/>
            <a:ext cx="5832648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Утвержденные государственные программы Российской </a:t>
            </a:r>
            <a:r>
              <a:rPr lang="ru-RU" sz="1600" dirty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529" y="1484784"/>
            <a:ext cx="2520279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России</a:t>
            </a:r>
          </a:p>
          <a:p>
            <a:pPr algn="ctr"/>
            <a:r>
              <a:rPr lang="en-US" sz="16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www.kremlin.ru</a:t>
            </a:r>
            <a:endParaRPr lang="ru-RU" sz="16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9" y="2132856"/>
            <a:ext cx="2520280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правительство</a:t>
            </a:r>
          </a:p>
          <a:p>
            <a:pPr algn="ctr"/>
            <a:r>
              <a:rPr lang="en-US" sz="12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htth://</a:t>
            </a:r>
            <a:r>
              <a:rPr lang="ru-RU" sz="1200" dirty="0" err="1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большоеправительство.рф</a:t>
            </a:r>
            <a:r>
              <a:rPr lang="en-US" sz="12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6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3529" y="2780928"/>
            <a:ext cx="2520279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бюджет</a:t>
            </a:r>
          </a:p>
          <a:p>
            <a:pPr algn="ctr"/>
            <a:r>
              <a:rPr lang="ru-RU" sz="13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00" dirty="0" smtClean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budget.gov.ru</a:t>
            </a:r>
            <a:endParaRPr lang="ru-RU" sz="14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9" y="3789040"/>
            <a:ext cx="2520279" cy="889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финансов Российской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</a:t>
            </a:r>
            <a:r>
              <a:rPr lang="en-US" sz="14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www.minfin.ru</a:t>
            </a:r>
            <a:endParaRPr lang="ru-RU" sz="14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3529" y="4797152"/>
            <a:ext cx="2520279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 развития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en-US" sz="16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www.economy.gov.ru</a:t>
            </a:r>
            <a:endParaRPr lang="ru-RU" sz="16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3529" y="5733256"/>
            <a:ext cx="2520279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государственных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Российской Федерации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www.gosprogrammy.gov.ru</a:t>
            </a:r>
            <a:endParaRPr lang="en-US" sz="14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547664" y="2204864"/>
            <a:ext cx="6840760" cy="4464496"/>
          </a:xfrm>
          <a:prstGeom prst="ellipse">
            <a:avLst/>
          </a:prstGeom>
          <a:solidFill>
            <a:srgbClr val="E8EA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28750" y="188640"/>
            <a:ext cx="7031682" cy="12241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РАМОНСКОГО </a:t>
            </a:r>
            <a:r>
              <a:rPr lang="ru-RU" sz="2000" b="1" i="1" cap="non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ЗА 2022 ГОД БАЗИРОВАЛОСЬ НА</a:t>
            </a:r>
            <a:endParaRPr lang="ru-RU" sz="2000" b="1" i="1" cap="non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28750" y="1124744"/>
            <a:ext cx="2232248" cy="15121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4800" b="1" i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3068960"/>
            <a:ext cx="2592288" cy="2808312"/>
          </a:xfrm>
          <a:prstGeom prst="roundRect">
            <a:avLst>
              <a:gd name="adj" fmla="val 16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Положениях послания Президента Российской Федерации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Федеральному собранию Российской Федерации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8381" y="1731082"/>
            <a:ext cx="2664296" cy="288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Основных направлениях бюджетной и налоговой политики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61551" y="3068960"/>
            <a:ext cx="2592288" cy="280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Указах Президента </a:t>
            </a:r>
            <a:r>
              <a:rPr lang="ru-RU" dirty="0">
                <a:solidFill>
                  <a:schemeClr val="bg1"/>
                </a:solidFill>
              </a:rPr>
              <a:t>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42062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8358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ГОСУДАРСТВЕННЫЕ ИНФОРМАЦИОННЫЕ РЕСУРСЫ</a:t>
            </a:r>
            <a:endParaRPr lang="ru-RU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88522"/>
            <a:ext cx="8003231" cy="5616624"/>
          </a:xfrm>
        </p:spPr>
        <p:txBody>
          <a:bodyPr/>
          <a:lstStyle/>
          <a:p>
            <a:pPr marL="114300" indent="0">
              <a:buNone/>
            </a:pPr>
            <a:endParaRPr lang="ru-RU" b="1" dirty="0"/>
          </a:p>
        </p:txBody>
      </p:sp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346" y="1085997"/>
            <a:ext cx="2530478" cy="3600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</a:t>
            </a:r>
            <a:endParaRPr lang="ru-RU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7447" y="1087236"/>
            <a:ext cx="5739010" cy="3600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endParaRPr lang="ru-RU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7824" y="1484784"/>
            <a:ext cx="5688632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портал органов власти Воронежской области</a:t>
            </a:r>
          </a:p>
          <a:p>
            <a:pPr algn="ctr"/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2132856"/>
            <a:ext cx="5688632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портал </a:t>
            </a:r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и муниципальных услуг Воронежской </a:t>
            </a:r>
            <a:r>
              <a:rPr lang="ru-RU" sz="1600" dirty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824" y="2780928"/>
            <a:ext cx="5720286" cy="12241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Предоставлена информация о Стратегии социально-экономического развития Воронежской области на долгосрочную перспективу </a:t>
            </a:r>
            <a:r>
              <a:rPr lang="ru-RU" sz="1600" dirty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социально-экономического </a:t>
            </a:r>
            <a:r>
              <a:rPr lang="ru-RU" sz="1600" dirty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Воронежской области </a:t>
            </a:r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до 2035 года</a:t>
            </a:r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87824" y="4077072"/>
            <a:ext cx="5688632" cy="6012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 информация о государственном и муниципальном заказе</a:t>
            </a:r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87824" y="4797152"/>
            <a:ext cx="5688631" cy="8640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областном бюджете, бюджетной политике, электронном бюджете, исполнении бюджета, государственном долге и др.</a:t>
            </a:r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87824" y="5733256"/>
            <a:ext cx="5688630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Рамонского муниципального района Воронежской </a:t>
            </a:r>
            <a:r>
              <a:rPr lang="ru-RU" sz="160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  </a:t>
            </a:r>
            <a:endParaRPr lang="ru-RU" sz="1600" dirty="0">
              <a:solidFill>
                <a:srgbClr val="297F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7544" y="1484784"/>
            <a:ext cx="2376264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Воронежской области   </a:t>
            </a:r>
            <a:r>
              <a:rPr lang="en-US" sz="16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www.govvrn.ru</a:t>
            </a:r>
            <a:endParaRPr lang="ru-RU" sz="16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2132856"/>
            <a:ext cx="2376264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государственных и муниципальных услуг </a:t>
            </a:r>
            <a:r>
              <a:rPr lang="en-US" sz="16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www.svc.govvrn.ru</a:t>
            </a:r>
            <a:endParaRPr lang="ru-RU" sz="16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2780928"/>
            <a:ext cx="2376264" cy="1224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социально- экономического развития</a:t>
            </a:r>
          </a:p>
          <a:p>
            <a:pPr algn="ctr"/>
            <a:r>
              <a:rPr lang="ru-RU" sz="1300" dirty="0" smtClean="0">
                <a:solidFill>
                  <a:srgbClr val="297F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www.econom.govvrn.ru</a:t>
            </a:r>
            <a:endParaRPr lang="ru-RU" sz="14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7544" y="4077072"/>
            <a:ext cx="2376264" cy="601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заказ </a:t>
            </a:r>
            <a:r>
              <a:rPr lang="en-US" sz="14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www.zakaz.govvrn.ru</a:t>
            </a:r>
            <a:endParaRPr lang="ru-RU" sz="14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7544" y="4797152"/>
            <a:ext cx="237626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финансово-бюджетной политики Воронежской области  </a:t>
            </a:r>
            <a:r>
              <a:rPr lang="en-US" sz="16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www.govvrn.ru</a:t>
            </a:r>
            <a:endParaRPr lang="ru-RU" sz="16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7544" y="5733256"/>
            <a:ext cx="2376264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Рамонского муниципального района Воронежской области</a:t>
            </a:r>
          </a:p>
          <a:p>
            <a:pPr algn="ctr"/>
            <a:r>
              <a:rPr lang="en-US" sz="1600" dirty="0" smtClean="0">
                <a:solidFill>
                  <a:srgbClr val="629DD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www.ramon.ru</a:t>
            </a:r>
            <a:endParaRPr lang="ru-RU" sz="1600" dirty="0">
              <a:solidFill>
                <a:srgbClr val="629DD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9150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90191"/>
            <a:ext cx="8280920" cy="5284564"/>
          </a:xfrm>
          <a:prstGeom prst="rect">
            <a:avLst/>
          </a:prstGeom>
          <a:solidFill>
            <a:srgbClr val="E8EAF4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9430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9150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5969"/>
            <a:ext cx="8352928" cy="5328592"/>
          </a:xfrm>
          <a:prstGeom prst="rect">
            <a:avLst/>
          </a:prstGeom>
          <a:solidFill>
            <a:srgbClr val="E8EAF4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913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9150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08912" cy="5266531"/>
          </a:xfrm>
          <a:prstGeom prst="rect">
            <a:avLst/>
          </a:prstGeom>
          <a:solidFill>
            <a:srgbClr val="E8EAF4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095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9150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46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8" y="1052736"/>
            <a:ext cx="8352929" cy="5384006"/>
          </a:xfrm>
          <a:prstGeom prst="rect">
            <a:avLst/>
          </a:prstGeom>
          <a:solidFill>
            <a:srgbClr val="E8EAF4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31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9150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46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80920" cy="5393531"/>
          </a:xfrm>
          <a:prstGeom prst="rect">
            <a:avLst/>
          </a:prstGeom>
          <a:solidFill>
            <a:srgbClr val="E8EAF4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245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9150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46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124744"/>
            <a:ext cx="8280921" cy="4977606"/>
          </a:xfrm>
          <a:prstGeom prst="rect">
            <a:avLst/>
          </a:prstGeom>
          <a:solidFill>
            <a:srgbClr val="E8EAF4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02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9150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46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0" y="1152329"/>
            <a:ext cx="8310074" cy="5241131"/>
          </a:xfrm>
          <a:prstGeom prst="rect">
            <a:avLst/>
          </a:prstGeom>
          <a:solidFill>
            <a:srgbClr val="E8EAF4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9450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9150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46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978660"/>
            <a:ext cx="8280921" cy="5276056"/>
          </a:xfrm>
          <a:prstGeom prst="rect">
            <a:avLst/>
          </a:prstGeom>
          <a:solidFill>
            <a:srgbClr val="E8EAF4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661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9150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46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124744"/>
            <a:ext cx="8387869" cy="5339556"/>
          </a:xfrm>
          <a:prstGeom prst="rect">
            <a:avLst/>
          </a:prstGeom>
          <a:solidFill>
            <a:srgbClr val="E8EAF4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32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73038"/>
            <a:ext cx="6543692" cy="813629"/>
          </a:xfrm>
        </p:spPr>
        <p:txBody>
          <a:bodyPr>
            <a:noAutofit/>
          </a:bodyPr>
          <a:lstStyle/>
          <a:p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БЮДЖЕТА</a:t>
            </a:r>
            <a:endParaRPr lang="ru-RU" sz="2200" b="1" i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одержимое 3"/>
          <p:cNvSpPr>
            <a:spLocks noGrp="1"/>
          </p:cNvSpPr>
          <p:nvPr>
            <p:ph sz="half" idx="1"/>
          </p:nvPr>
        </p:nvSpPr>
        <p:spPr>
          <a:xfrm>
            <a:off x="4427984" y="1412776"/>
            <a:ext cx="4464496" cy="5088058"/>
          </a:xfrm>
        </p:spPr>
        <p:txBody>
          <a:bodyPr>
            <a:normAutofit fontScale="92500" lnSpcReduction="10000"/>
          </a:bodyPr>
          <a:lstStyle/>
          <a:p>
            <a:r>
              <a:rPr lang="ru-RU" sz="1700" b="1" u="sng" dirty="0" smtClean="0">
                <a:solidFill>
                  <a:schemeClr val="accent1">
                    <a:lumMod val="75000"/>
                  </a:schemeClr>
                </a:solidFill>
              </a:rPr>
              <a:t>Доходы бюджета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— денежные средства, поступающие в соответствии с законодательством в бюджет </a:t>
            </a:r>
          </a:p>
          <a:p>
            <a:endParaRPr lang="ru-RU" sz="17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700" b="1" u="sng" dirty="0" smtClean="0">
                <a:solidFill>
                  <a:schemeClr val="accent1">
                    <a:lumMod val="75000"/>
                  </a:schemeClr>
                </a:solidFill>
              </a:rPr>
              <a:t>Расходы бюджета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— денежные средства, направляемые на финансовое обеспечение задач и функций муниципального района </a:t>
            </a:r>
          </a:p>
          <a:p>
            <a:endParaRPr lang="ru-RU" sz="17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700" b="1" u="sng" dirty="0" smtClean="0">
                <a:solidFill>
                  <a:schemeClr val="accent1">
                    <a:lumMod val="75000"/>
                  </a:schemeClr>
                </a:solidFill>
              </a:rPr>
              <a:t>Сбалансированный бюджет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– равенство доходов и расходов бюджета </a:t>
            </a:r>
          </a:p>
          <a:p>
            <a:endParaRPr lang="ru-RU" sz="17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700" b="1" u="sng" dirty="0" smtClean="0">
                <a:solidFill>
                  <a:schemeClr val="accent1">
                    <a:lumMod val="75000"/>
                  </a:schemeClr>
                </a:solidFill>
              </a:rPr>
              <a:t>Дефицит бюджета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– это превышение расходов бюджета над его доходами </a:t>
            </a:r>
          </a:p>
          <a:p>
            <a:endParaRPr lang="ru-RU" sz="17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700" b="1" u="sng" dirty="0" smtClean="0">
                <a:solidFill>
                  <a:schemeClr val="accent1">
                    <a:lumMod val="75000"/>
                  </a:schemeClr>
                </a:solidFill>
              </a:rPr>
              <a:t>Профицит бюджета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– превышение доходов над расходами</a:t>
            </a:r>
            <a:endParaRPr lang="ru-RU" sz="17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:\ЕФРЕМОВА\к бюджету на 2019-2021\Бюджет для граждан\Картинки 2018\image0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84784"/>
            <a:ext cx="3600399" cy="2160240"/>
          </a:xfrm>
          <a:prstGeom prst="rect">
            <a:avLst/>
          </a:prstGeom>
          <a:solidFill>
            <a:srgbClr val="DDFDC7"/>
          </a:solidFill>
        </p:spPr>
      </p:pic>
      <p:pic>
        <p:nvPicPr>
          <p:cNvPr id="6149" name="Picture 5" descr="M:\ЕФРЕМОВА\к бюджету на 2020-2022\Бюджет для граждан\Картинки 2018\image0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221088"/>
            <a:ext cx="3600399" cy="2160240"/>
          </a:xfrm>
          <a:prstGeom prst="rect">
            <a:avLst/>
          </a:prstGeom>
          <a:solidFill>
            <a:srgbClr val="DDFDC7"/>
          </a:solidFill>
        </p:spPr>
      </p:pic>
      <p:pic>
        <p:nvPicPr>
          <p:cNvPr id="7" name="Picture 2" descr="M:\ЕФРЕМОВА\к бюджету на 2021-2023\Бюджет для граждан\Картинки 2019\Slayd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399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07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7820" y="1700808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Брошюра подготовлена отделом по финансам администрации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Рамонского муниципального района Воронежской области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ул. 50 лет ВЛКСМ, 5, р.п. Рамонь, Воронежская область, 396020.</a:t>
            </a: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Контактные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телефоны: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(47340) 2-18-50; 8 (47340) 2-17-49;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(47340)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2-11-05;   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Факс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(47340)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2-17-02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Адрес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электронной почты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Е-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otdfin</a:t>
            </a:r>
            <a:r>
              <a:rPr lang="en-US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ru-RU" sz="20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ramon</a:t>
            </a:r>
            <a:r>
              <a:rPr lang="ru-RU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en-US" sz="20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gov</a:t>
            </a:r>
            <a:r>
              <a:rPr lang="ru-RU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vrn.ru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отдела по финансам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понедельник-пятница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8-00 до 17-00.</a:t>
            </a: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 личного приема руководителя отдела по финансам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</a:p>
          <a:p>
            <a:pPr algn="ctr">
              <a:spcAft>
                <a:spcPts val="0"/>
              </a:spcAft>
              <a:tabLst>
                <a:tab pos="426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вторник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9:00 до 16:00 часов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оле 2"/>
          <p:cNvSpPr txBox="1">
            <a:spLocks noChangeArrowheads="1"/>
          </p:cNvSpPr>
          <p:nvPr/>
        </p:nvSpPr>
        <p:spPr bwMode="auto">
          <a:xfrm>
            <a:off x="1723069" y="256814"/>
            <a:ext cx="6677354" cy="122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ru-RU" altLang="ru-RU" sz="2000" b="1" i="1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ru-RU" altLang="ru-RU" sz="2000" b="0" i="1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554867" cy="695137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И ПРОФИЦИТ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5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115616" y="1052736"/>
            <a:ext cx="3456384" cy="1080120"/>
          </a:xfrm>
          <a:prstGeom prst="ellipse">
            <a:avLst/>
          </a:prstGeom>
          <a:solidFill>
            <a:srgbClr val="C44F2A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Дефицит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20072" y="1052736"/>
            <a:ext cx="3436960" cy="10801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Профицит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15617" y="2348880"/>
            <a:ext cx="2520280" cy="792088"/>
          </a:xfrm>
          <a:prstGeom prst="roundRect">
            <a:avLst/>
          </a:prstGeom>
          <a:solidFill>
            <a:srgbClr val="D491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Накопленные резервы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15616" y="3356991"/>
            <a:ext cx="2520281" cy="864097"/>
          </a:xfrm>
          <a:prstGeom prst="roundRect">
            <a:avLst/>
          </a:prstGeom>
          <a:solidFill>
            <a:srgbClr val="D491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Муниципальный долг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3779912" y="2359762"/>
            <a:ext cx="936104" cy="792088"/>
          </a:xfrm>
          <a:prstGeom prst="downArrow">
            <a:avLst>
              <a:gd name="adj1" fmla="val 50000"/>
              <a:gd name="adj2" fmla="val 5228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779912" y="3379353"/>
            <a:ext cx="936103" cy="864096"/>
          </a:xfrm>
          <a:prstGeom prst="downArrow">
            <a:avLst/>
          </a:prstGeom>
          <a:solidFill>
            <a:srgbClr val="FF0000"/>
          </a:solidFill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115617" y="4797152"/>
            <a:ext cx="3600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При дефицитном бюджете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растет долг и (или)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снижаются остатки средств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(накопления)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20072" y="2348880"/>
            <a:ext cx="2592288" cy="80297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Накопленные резервы</a:t>
            </a: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7956376" y="2359762"/>
            <a:ext cx="700656" cy="792088"/>
          </a:xfrm>
          <a:prstGeom prst="downArrow">
            <a:avLst/>
          </a:prstGeom>
          <a:solidFill>
            <a:srgbClr val="92D050"/>
          </a:solidFill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220072" y="3379353"/>
            <a:ext cx="2592288" cy="86409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Муниципальный долг</a:t>
            </a:r>
            <a:endParaRPr lang="ru-RU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7956376" y="3379354"/>
            <a:ext cx="700656" cy="86409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0072" y="4941168"/>
            <a:ext cx="3436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При </a:t>
            </a:r>
            <a:r>
              <a:rPr lang="ru-RU" dirty="0" err="1" smtClean="0">
                <a:solidFill>
                  <a:srgbClr val="00B050"/>
                </a:solidFill>
              </a:rPr>
              <a:t>профицитном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>
                <a:solidFill>
                  <a:srgbClr val="00B050"/>
                </a:solidFill>
              </a:rPr>
              <a:t>бюджете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снижается  </a:t>
            </a:r>
            <a:r>
              <a:rPr lang="ru-RU" dirty="0">
                <a:solidFill>
                  <a:srgbClr val="00B050"/>
                </a:solidFill>
              </a:rPr>
              <a:t>долг и (или)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растут  </a:t>
            </a:r>
            <a:r>
              <a:rPr lang="ru-RU" dirty="0">
                <a:solidFill>
                  <a:srgbClr val="00B050"/>
                </a:solidFill>
              </a:rPr>
              <a:t>остатки средств </a:t>
            </a:r>
          </a:p>
          <a:p>
            <a:pPr algn="ctr"/>
            <a:r>
              <a:rPr lang="ru-RU" dirty="0">
                <a:solidFill>
                  <a:srgbClr val="00B050"/>
                </a:solidFill>
              </a:rPr>
              <a:t>(накопления)</a:t>
            </a:r>
          </a:p>
        </p:txBody>
      </p:sp>
    </p:spTree>
    <p:extLst>
      <p:ext uri="{BB962C8B-B14F-4D97-AF65-F5344CB8AC3E}">
        <p14:creationId xmlns:p14="http://schemas.microsoft.com/office/powerpoint/2010/main" val="31172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upload.wikimedia.org/wikipedia/commons/thumb/e/ed/Flag_of_Ramon_rayon_(Voronezh_oblast).png/150px-Flag_of_Ramon_rayon_(Voronezh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1452" y="15567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" name="Group 1"/>
          <p:cNvGrpSpPr>
            <a:grpSpLocks noChangeAspect="1"/>
          </p:cNvGrpSpPr>
          <p:nvPr/>
        </p:nvGrpSpPr>
        <p:grpSpPr bwMode="auto">
          <a:xfrm>
            <a:off x="-16840" y="214292"/>
            <a:ext cx="9073929" cy="6167417"/>
            <a:chOff x="4999" y="3154"/>
            <a:chExt cx="7235" cy="4960"/>
          </a:xfrm>
        </p:grpSpPr>
        <p:sp>
          <p:nvSpPr>
            <p:cNvPr id="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4999" y="3154"/>
              <a:ext cx="7201" cy="3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Line 12"/>
            <p:cNvSpPr>
              <a:spLocks noChangeShapeType="1"/>
            </p:cNvSpPr>
            <p:nvPr/>
          </p:nvSpPr>
          <p:spPr bwMode="auto">
            <a:xfrm>
              <a:off x="8648" y="4332"/>
              <a:ext cx="1" cy="3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8648" y="4515"/>
              <a:ext cx="254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6187" y="4515"/>
              <a:ext cx="24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6187" y="4515"/>
              <a:ext cx="1" cy="1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1199" y="4515"/>
              <a:ext cx="1" cy="1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5184" y="4699"/>
              <a:ext cx="2279" cy="552"/>
            </a:xfrm>
            <a:prstGeom prst="flowChartTerminator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Налоговые доходы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AutoShape 6"/>
            <p:cNvSpPr>
              <a:spLocks noChangeArrowheads="1"/>
            </p:cNvSpPr>
            <p:nvPr/>
          </p:nvSpPr>
          <p:spPr bwMode="auto">
            <a:xfrm>
              <a:off x="7554" y="4699"/>
              <a:ext cx="2279" cy="552"/>
            </a:xfrm>
            <a:prstGeom prst="flowChartTerminator">
              <a:avLst/>
            </a:prstGeom>
            <a:solidFill>
              <a:srgbClr val="DAE82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Неналоговые доходы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9924" y="4643"/>
              <a:ext cx="2276" cy="601"/>
            </a:xfrm>
            <a:prstGeom prst="flowChartTerminator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Безвозмездные поступления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AutoShape 4"/>
            <p:cNvSpPr>
              <a:spLocks noChangeArrowheads="1"/>
            </p:cNvSpPr>
            <p:nvPr/>
          </p:nvSpPr>
          <p:spPr bwMode="auto">
            <a:xfrm>
              <a:off x="5184" y="5251"/>
              <a:ext cx="2279" cy="2414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Поступления от уплаты налогов, установленных Налоговым кодексом Российской Федерации,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НАПРИМЕР: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налог на доходы физических лиц;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единый налог на вмененный доход;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единый сельскохозяйственный налог;</a:t>
              </a:r>
            </a:p>
            <a:p>
              <a:pPr>
                <a:buFontTx/>
                <a:buChar char="•"/>
              </a:pPr>
              <a:r>
                <a:rPr lang="ru-RU" alt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государственная </a:t>
              </a:r>
              <a:r>
                <a:rPr lang="ru-RU" alt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пошлина.</a:t>
              </a:r>
              <a:endPara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7554" y="5251"/>
              <a:ext cx="2279" cy="2863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Поступления от уплаты других пошлин и сборов, установленных законодательством, а так же штрафов за нарушение законодательства,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НАПРИМЕР: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доходы от использования муниципального имущества и земли;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платные услуги казенных учреждений;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штрафные санкции;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alt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другие неналоговые доходы. 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AutoShape 2"/>
            <p:cNvSpPr>
              <a:spLocks noChangeArrowheads="1"/>
            </p:cNvSpPr>
            <p:nvPr/>
          </p:nvSpPr>
          <p:spPr bwMode="auto">
            <a:xfrm>
              <a:off x="9956" y="5251"/>
              <a:ext cx="2278" cy="238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Поступления от других бюджетов бюджетной системы (межбюджетные трансферты), организаций, граждан (кроме налоговых и неналоговых доходов</a:t>
              </a:r>
              <a:r>
                <a:rPr lang="ru-RU" alt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Овал 23"/>
          <p:cNvSpPr/>
          <p:nvPr/>
        </p:nvSpPr>
        <p:spPr>
          <a:xfrm>
            <a:off x="1644310" y="672968"/>
            <a:ext cx="6744114" cy="10482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Доходы бюджета-</a:t>
            </a:r>
          </a:p>
          <a:p>
            <a:pPr algn="ctr"/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 безвозмездные и безвозвратные поступления денежных средств в бюджет</a:t>
            </a:r>
            <a:endParaRPr lang="ru-RU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Заголовок 7"/>
          <p:cNvSpPr txBox="1">
            <a:spLocks/>
          </p:cNvSpPr>
          <p:nvPr/>
        </p:nvSpPr>
        <p:spPr>
          <a:xfrm>
            <a:off x="1449256" y="18311"/>
            <a:ext cx="7371216" cy="65465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РАЙОННОГО БЮДЖЕТА</a:t>
            </a:r>
            <a:endParaRPr lang="ru-RU" sz="2000" b="1" i="1" cap="none" dirty="0"/>
          </a:p>
        </p:txBody>
      </p:sp>
    </p:spTree>
    <p:extLst>
      <p:ext uri="{BB962C8B-B14F-4D97-AF65-F5344CB8AC3E}">
        <p14:creationId xmlns:p14="http://schemas.microsoft.com/office/powerpoint/2010/main" val="4130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17789</TotalTime>
  <Words>6461</Words>
  <Application>Microsoft Office PowerPoint</Application>
  <PresentationFormat>Экран (4:3)</PresentationFormat>
  <Paragraphs>2104</Paragraphs>
  <Slides>70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ЧТО ТАКОЕ «БЮДЖЕТ ДЛЯ ГРАЖДАН?»</vt:lpstr>
      <vt:lpstr>ПРИНЦИП ПРОЗРАЧНОСТИ  (ОТКРЫТОСТИ) БЮДЖЕТНОЙ СИСТЕМЫ РОССИЙСКОЙ ФЕДЕРАЦИИ ОЗНАЧАЕТ:</vt:lpstr>
      <vt:lpstr>АДМИНИСТРАТИВНО- ТЕРРИТОРИАЛЬНОЕ ДЕЛЕНИЕ  МУНИЦИПАЛЬНОГО  РАЙОНА </vt:lpstr>
      <vt:lpstr>Презентация PowerPoint</vt:lpstr>
      <vt:lpstr>ИСПОЛНЕНИЕ БЮДЖЕТА РАМОНСКОГО МУНИЦИПАЛЬНОГО РАЙОНА ЗА 2022 ГОД БАЗИРОВАЛОСЬ НА</vt:lpstr>
      <vt:lpstr>ОСНОВНЫЕ ХАРАКТЕРИСТИКИ БЮДЖЕТА</vt:lpstr>
      <vt:lpstr>ДЕФИЦИТ И ПРОФИЦИТ</vt:lpstr>
      <vt:lpstr>Презентация PowerPoint</vt:lpstr>
      <vt:lpstr>Налог –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vt:lpstr>
      <vt:lpstr>ОСНОВНЫЕ ЗАДАЧИ ПО ИСПОЛНЕНИЮ БЮДЖЕТА В 2022 ГОДУ</vt:lpstr>
      <vt:lpstr>ОСНОВНЫЕ НАПРАВЛЕНИЯ НАЛОГОВОЙ ПОЛИТИКИ В 2022 ГОДУ</vt:lpstr>
      <vt:lpstr>ОСНОВНЫЕ ПОКАЗАТЕЛИ СОЦИАЛЬНО-ЭКОНОМИЧЕСКОГО РАЗВИТИЯ РАМОНСКОГО МУНИЦИПАЛЬНОГО РАЙОНА ЗА 2018-2022 ГОДЫ</vt:lpstr>
      <vt:lpstr>Презентация PowerPoint</vt:lpstr>
      <vt:lpstr>Презентация PowerPoint</vt:lpstr>
      <vt:lpstr>Презентация PowerPoint</vt:lpstr>
      <vt:lpstr>ОСНОВНЫЕ ХАРАКТЕРИСТИКИ КОНСОЛИДИРОВАННОГО  БЮДЖЕТА РАЙОНА</vt:lpstr>
      <vt:lpstr>СТРУКТУРА ДОХОДОВ КОНСОЛИДИРОВАННОГО БЮДЖЕТА РАЙОНА ЗА 2022 ГОД</vt:lpstr>
      <vt:lpstr>ДИНАМИКА ПОСТУПЛЕНИЯ НАЛОГОВЫХ И НЕНАЛОГОВЫХ ДОХОДОВ В 2018-2022 ГОДАХ</vt:lpstr>
      <vt:lpstr>Презентация PowerPoint</vt:lpstr>
      <vt:lpstr>Презентация PowerPoint</vt:lpstr>
      <vt:lpstr>Презентация PowerPoint</vt:lpstr>
      <vt:lpstr>ДОХОДЫ  КОНСОЛИДИРОВАННОГО  БЮДЖЕТА  НА ДУШУ  НАСЕЛЕНИЯ  В  2020-2022  ГОДАХ</vt:lpstr>
      <vt:lpstr>ПОСТУПЛЕНИЕ  ДОХОДОВ  ОТ  ГРАЖДАН  В КОНСОЛИДИРОВАННЫЙ БЮДЖЕТ РАЙОНА  В 2020-2022 ГОДАХ</vt:lpstr>
      <vt:lpstr>Презентация PowerPoint</vt:lpstr>
      <vt:lpstr>ОСНОВНЫЕ ХАРАКТЕРИСТИКИ РАЙОННОГО БЮДЖЕТА</vt:lpstr>
      <vt:lpstr>СТРУКТУРА ДОХОДОВ РАЙОННОГО БЮДЖЕТА  ЗА 2022 ГОД</vt:lpstr>
      <vt:lpstr>Презентация PowerPoint</vt:lpstr>
      <vt:lpstr>Презентация PowerPoint</vt:lpstr>
      <vt:lpstr>Презентация PowerPoint</vt:lpstr>
      <vt:lpstr>БЕЗВОЗМЕЗДНЫЕ  ПОСТУПЛЕНИЯ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РАЙОННОГО БЮДЖЕТА В РАСЧЕТЕ НА ДУШУ НАСЕЛЕНИЯ ЗА 2020-2022 ГОДЫ</vt:lpstr>
      <vt:lpstr>Презентация PowerPoint</vt:lpstr>
      <vt:lpstr>МЕЖБЮДЖЕТНЫЕ  ТРАНСФЕРТЫ  ИЗ РАЙОННОГО БЮДЖЕТА БЮДЖЕТАМ ПОСЕЛЕНИЙ ЗА 2021-2022 ГОДЫ</vt:lpstr>
      <vt:lpstr>МУНИЦИПАЛЬНЫЙ ДОЛГ  РАМОНСКОГО МУНИЦИПАЛЬНОГО РАЙОНА  НА 01.01.2021- 01.01.2023 ГОДА</vt:lpstr>
      <vt:lpstr>ОТКРЫТЫЕ ГОСУДАРСТВЕННЫЕ ИНФОРМАЦИОННЫЕ РЕСУРСЫ</vt:lpstr>
      <vt:lpstr>ОТКРЫТЫЕ ГОСУДАРСТВЕННЫЕ ИНФОРМАЦИОННЫЕ РЕСУРСЫ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</vt:vector>
  </TitlesOfParts>
  <Company>UralSOFT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Готовко</dc:creator>
  <cp:lastModifiedBy>dohod1</cp:lastModifiedBy>
  <cp:revision>1632</cp:revision>
  <cp:lastPrinted>2023-03-20T12:21:51Z</cp:lastPrinted>
  <dcterms:created xsi:type="dcterms:W3CDTF">2013-11-29T03:21:51Z</dcterms:created>
  <dcterms:modified xsi:type="dcterms:W3CDTF">2023-03-23T05:01:16Z</dcterms:modified>
</cp:coreProperties>
</file>